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4" r:id="rId1"/>
  </p:sldMasterIdLst>
  <p:notesMasterIdLst>
    <p:notesMasterId r:id="rId48"/>
  </p:notesMasterIdLst>
  <p:handoutMasterIdLst>
    <p:handoutMasterId r:id="rId4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Lst>
  <p:sldSz cx="9144000" cy="6858000" type="screen4x3"/>
  <p:notesSz cx="9144000" cy="6858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5" autoAdjust="0"/>
    <p:restoredTop sz="94686" autoAdjust="0"/>
  </p:normalViewPr>
  <p:slideViewPr>
    <p:cSldViewPr>
      <p:cViewPr>
        <p:scale>
          <a:sx n="83" d="100"/>
          <a:sy n="83" d="100"/>
        </p:scale>
        <p:origin x="-926" y="34"/>
      </p:cViewPr>
      <p:guideLst>
        <p:guide orient="horz" pos="2160"/>
        <p:guide pos="2880"/>
      </p:guideLst>
    </p:cSldViewPr>
  </p:slideViewPr>
  <p:outlineViewPr>
    <p:cViewPr>
      <p:scale>
        <a:sx n="33" d="100"/>
        <a:sy n="33" d="100"/>
      </p:scale>
      <p:origin x="19" y="91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smtClean="0"/>
            </a:lvl1pPr>
          </a:lstStyle>
          <a:p>
            <a:pPr>
              <a:defRPr/>
            </a:pPr>
            <a:endParaRPr lang="ru-RU"/>
          </a:p>
        </p:txBody>
      </p:sp>
      <p:sp>
        <p:nvSpPr>
          <p:cNvPr id="3" name="Дата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smtClean="0"/>
            </a:lvl1pPr>
          </a:lstStyle>
          <a:p>
            <a:pPr>
              <a:defRPr/>
            </a:pPr>
            <a:fld id="{AC2DA2E9-91B6-417B-A359-C7C41E562B6F}" type="datetimeFigureOut">
              <a:rPr lang="ru-RU"/>
              <a:pPr>
                <a:defRPr/>
              </a:pPr>
              <a:t>26.01.2024</a:t>
            </a:fld>
            <a:endParaRPr lang="ru-RU"/>
          </a:p>
        </p:txBody>
      </p:sp>
      <p:sp>
        <p:nvSpPr>
          <p:cNvPr id="4" name="Нижний колонтитул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smtClean="0"/>
            </a:lvl1pPr>
          </a:lstStyle>
          <a:p>
            <a:pPr>
              <a:defRPr/>
            </a:pPr>
            <a:endParaRPr lang="ru-RU"/>
          </a:p>
        </p:txBody>
      </p:sp>
      <p:sp>
        <p:nvSpPr>
          <p:cNvPr id="5" name="Номер слайда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a:defRPr sz="1200" smtClean="0"/>
            </a:lvl1pPr>
          </a:lstStyle>
          <a:p>
            <a:pPr>
              <a:defRPr/>
            </a:pPr>
            <a:fld id="{590793D9-FC12-44DC-97EC-1C01ECC49510}" type="slidenum">
              <a:rPr lang="ru-RU"/>
              <a:pPr>
                <a:defRPr/>
              </a:pPr>
              <a:t>‹#›</a:t>
            </a:fld>
            <a:endParaRPr lang="ru-RU"/>
          </a:p>
        </p:txBody>
      </p:sp>
    </p:spTree>
    <p:extLst>
      <p:ext uri="{BB962C8B-B14F-4D97-AF65-F5344CB8AC3E}">
        <p14:creationId xmlns:p14="http://schemas.microsoft.com/office/powerpoint/2010/main" val="31726507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5180013" y="0"/>
            <a:ext cx="3962400" cy="3429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7846105-3BC3-4DA6-8F60-F11F1D0B2E6F}" type="datetimeFigureOut">
              <a:rPr lang="ru-RU"/>
              <a:pPr>
                <a:defRPr/>
              </a:pPr>
              <a:t>26.01.2024</a:t>
            </a:fld>
            <a:endParaRPr lang="ru-RU"/>
          </a:p>
        </p:txBody>
      </p:sp>
      <p:sp>
        <p:nvSpPr>
          <p:cNvPr id="4" name="Образ слайда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61D0DEA4-7C72-45D7-B485-B205D0D5E9D6}" type="slidenum">
              <a:rPr lang="ru-RU"/>
              <a:pPr>
                <a:defRPr/>
              </a:pPr>
              <a:t>‹#›</a:t>
            </a:fld>
            <a:endParaRPr lang="ru-RU"/>
          </a:p>
        </p:txBody>
      </p:sp>
    </p:spTree>
    <p:extLst>
      <p:ext uri="{BB962C8B-B14F-4D97-AF65-F5344CB8AC3E}">
        <p14:creationId xmlns:p14="http://schemas.microsoft.com/office/powerpoint/2010/main" val="6448666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Образ слайда 1"/>
          <p:cNvSpPr>
            <a:spLocks noGrp="1" noRot="1" noChangeAspect="1" noTextEdit="1"/>
          </p:cNvSpPr>
          <p:nvPr>
            <p:ph type="sldImg"/>
          </p:nvPr>
        </p:nvSpPr>
        <p:spPr bwMode="auto">
          <a:noFill/>
          <a:ln>
            <a:solidFill>
              <a:srgbClr val="000000"/>
            </a:solidFill>
            <a:miter lim="800000"/>
            <a:headEnd/>
            <a:tailEnd/>
          </a:ln>
        </p:spPr>
      </p:sp>
      <p:sp>
        <p:nvSpPr>
          <p:cNvPr id="4403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355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6861E20-0967-46B1-9437-D345DDA7D35E}" type="slidenum">
              <a:rPr lang="ru-RU" smtClean="0">
                <a:cs typeface="Arial" charset="0"/>
              </a:rPr>
              <a:pPr fontAlgn="base">
                <a:spcBef>
                  <a:spcPct val="0"/>
                </a:spcBef>
                <a:spcAft>
                  <a:spcPct val="0"/>
                </a:spcAft>
                <a:defRPr/>
              </a:pPr>
              <a:t>1</a:t>
            </a:fld>
            <a:endParaRPr lang="ru-RU" smtClean="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a:t>
            </a:fld>
            <a:endParaRPr lang="ru-RU" smtClean="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a:t>
            </a:fld>
            <a:endParaRPr lang="ru-RU" smtClean="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4</a:t>
            </a:fld>
            <a:endParaRPr lang="ru-RU" smtClean="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5</a:t>
            </a:fld>
            <a:endParaRPr lang="ru-RU" smtClean="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6</a:t>
            </a:fld>
            <a:endParaRPr lang="ru-RU" smtClean="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7</a:t>
            </a:fld>
            <a:endParaRPr lang="ru-RU" smtClean="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8</a:t>
            </a:fld>
            <a:endParaRPr lang="ru-RU" smtClean="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9</a:t>
            </a:fld>
            <a:endParaRPr lang="ru-RU" smtClean="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10</a:t>
            </a:fld>
            <a:endParaRPr lang="ru-RU" smtClean="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11</a:t>
            </a:fld>
            <a:endParaRPr lang="ru-RU" smtClean="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12</a:t>
            </a:fld>
            <a:endParaRPr lang="ru-RU" smtClean="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13</a:t>
            </a:fld>
            <a:endParaRPr lang="ru-RU" smtClean="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14</a:t>
            </a:fld>
            <a:endParaRPr lang="ru-RU" smtClean="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15</a:t>
            </a:fld>
            <a:endParaRPr lang="ru-RU" smtClean="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16</a:t>
            </a:fld>
            <a:endParaRPr lang="ru-RU" smtClean="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17</a:t>
            </a:fld>
            <a:endParaRPr lang="ru-RU" smtClean="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18</a:t>
            </a:fld>
            <a:endParaRPr lang="ru-RU" smtClean="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19</a:t>
            </a:fld>
            <a:endParaRPr lang="ru-RU" smtClean="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20</a:t>
            </a:fld>
            <a:endParaRPr lang="ru-RU" smtClean="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21</a:t>
            </a:fld>
            <a:endParaRPr lang="ru-RU" smtClean="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22</a:t>
            </a:fld>
            <a:endParaRPr lang="ru-RU" smtClean="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23</a:t>
            </a:fld>
            <a:endParaRPr lang="ru-RU" smtClean="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24</a:t>
            </a:fld>
            <a:endParaRPr lang="ru-RU" smtClean="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25</a:t>
            </a:fld>
            <a:endParaRPr lang="ru-RU" smtClean="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26</a:t>
            </a:fld>
            <a:endParaRPr lang="ru-RU" smtClean="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27</a:t>
            </a:fld>
            <a:endParaRPr lang="ru-RU" smtClean="0">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28</a:t>
            </a:fld>
            <a:endParaRPr lang="ru-RU" smtClean="0">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29</a:t>
            </a:fld>
            <a:endParaRPr lang="ru-RU" smtClean="0">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30</a:t>
            </a:fld>
            <a:endParaRPr lang="ru-RU" smtClean="0">
              <a:cs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31</a:t>
            </a:fld>
            <a:endParaRPr lang="ru-RU" smtClean="0">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32</a:t>
            </a:fld>
            <a:endParaRPr lang="ru-RU" smtClean="0">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33</a:t>
            </a:fld>
            <a:endParaRPr lang="ru-RU" smtClean="0">
              <a:cs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34</a:t>
            </a:fld>
            <a:endParaRPr lang="ru-RU" smtClean="0">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35</a:t>
            </a:fld>
            <a:endParaRPr lang="ru-RU" smtClean="0">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36</a:t>
            </a:fld>
            <a:endParaRPr lang="ru-RU" smtClean="0">
              <a:cs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37</a:t>
            </a:fld>
            <a:endParaRPr lang="ru-RU" smtClean="0">
              <a:cs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38</a:t>
            </a:fld>
            <a:endParaRPr lang="ru-RU" smtClean="0">
              <a:cs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39</a:t>
            </a:fld>
            <a:endParaRPr lang="ru-RU" smtClean="0">
              <a:cs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40</a:t>
            </a:fld>
            <a:endParaRPr lang="ru-RU" smtClean="0">
              <a:cs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41</a:t>
            </a:fld>
            <a:endParaRPr lang="ru-RU" smtClean="0">
              <a:cs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42</a:t>
            </a:fld>
            <a:endParaRPr lang="ru-RU" smtClean="0">
              <a:cs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43</a:t>
            </a:fld>
            <a:endParaRPr lang="ru-RU" smtClean="0">
              <a:cs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44</a:t>
            </a:fld>
            <a:endParaRPr lang="ru-RU" smtClean="0">
              <a:cs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45</a:t>
            </a:fld>
            <a:endParaRPr lang="ru-RU"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702D3B7A-9A2B-4D92-8BB6-8692915700FE}" type="datetimeFigureOut">
              <a:rPr lang="ru-RU" smtClean="0"/>
              <a:pPr>
                <a:defRPr/>
              </a:pPr>
              <a:t>26.01.2024</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7143BF41-FC73-4AE3-BC2F-75B344195E50}" type="slidenum">
              <a:rPr lang="ru-RU" smtClean="0"/>
              <a:pPr>
                <a:defRPr/>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89F77861-94A0-44FD-807E-5EAB87B48CC4}" type="datetimeFigureOut">
              <a:rPr lang="ru-RU" smtClean="0"/>
              <a:pPr>
                <a:defRPr/>
              </a:pPr>
              <a:t>26.01.2024</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38DEE406-D9D0-41C6-863C-67ADAA9EDD69}" type="slidenum">
              <a:rPr lang="ru-RU" smtClean="0"/>
              <a:pPr>
                <a:defRPr/>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C30DA155-450B-4FCB-9C72-CC282BEBD726}" type="datetimeFigureOut">
              <a:rPr lang="ru-RU" smtClean="0"/>
              <a:pPr>
                <a:defRPr/>
              </a:pPr>
              <a:t>26.01.2024</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BFCF3322-D6BD-4C6A-BA2A-39C1F6F6C4B4}" type="slidenum">
              <a:rPr lang="ru-RU" smtClean="0"/>
              <a:pPr>
                <a:defRPr/>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fld id="{283B5210-F2B6-422A-8079-74883E6A9E8B}" type="datetimeFigureOut">
              <a:rPr lang="ru-RU" smtClean="0"/>
              <a:pPr>
                <a:defRPr/>
              </a:pPr>
              <a:t>26.01.2024</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4682EF0C-D93D-4F09-8792-2400910CED47}" type="slidenum">
              <a:rPr lang="ru-RU" smtClean="0"/>
              <a:pPr>
                <a:defRPr/>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5408DB0E-1985-4227-91F9-2CA4F10DFF00}" type="datetimeFigureOut">
              <a:rPr lang="ru-RU" smtClean="0"/>
              <a:pPr>
                <a:defRPr/>
              </a:pPr>
              <a:t>26.01.2024</a:t>
            </a:fld>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2D9A2367-7B7E-43B1-BF3C-4C3409FEEB93}" type="slidenum">
              <a:rPr lang="ru-RU" smtClean="0"/>
              <a:pPr>
                <a:defRPr/>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a:defRPr/>
            </a:pPr>
            <a:fld id="{CBE131A1-9363-44A9-BF1F-5ED4C376E828}" type="datetimeFigureOut">
              <a:rPr lang="ru-RU" smtClean="0"/>
              <a:pPr>
                <a:defRPr/>
              </a:pPr>
              <a:t>26.01.2024</a:t>
            </a:fld>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3CCBACB3-D222-4B13-9BA2-175FF165EFF6}" type="slidenum">
              <a:rPr lang="ru-RU" smtClean="0"/>
              <a:pPr>
                <a:defRPr/>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E710D65B-5938-41CF-980C-51BA43A596F0}" type="datetimeFigureOut">
              <a:rPr lang="ru-RU" smtClean="0"/>
              <a:pPr>
                <a:defRPr/>
              </a:pPr>
              <a:t>26.01.2024</a:t>
            </a:fld>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13430E6C-7F02-4040-A4B5-A1835EDCD822}" type="slidenum">
              <a:rPr lang="ru-RU" smtClean="0"/>
              <a:pPr>
                <a:defRPr/>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EF72BEDE-4CE2-45B1-A18E-F5BCC2E2C844}" type="datetimeFigureOut">
              <a:rPr lang="ru-RU" smtClean="0"/>
              <a:pPr>
                <a:defRPr/>
              </a:pPr>
              <a:t>26.01.2024</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F2729028-46AC-4BA5-88E2-0EFD0FE661D0}" type="slidenum">
              <a:rPr lang="ru-RU" smtClean="0"/>
              <a:pPr>
                <a:defRPr/>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CC10F3C8-F2E6-4B70-8615-24A628DB5C40}" type="datetimeFigureOut">
              <a:rPr lang="ru-RU" smtClean="0"/>
              <a:pPr>
                <a:defRPr/>
              </a:pPr>
              <a:t>26.01.2024</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06A466DA-C7AA-464B-A1D5-F98093C8F666}" type="slidenum">
              <a:rPr lang="ru-RU" smtClean="0"/>
              <a:pPr>
                <a:defRPr/>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07241F9C-6D97-470C-9B32-A5D638DBE5DA}" type="datetimeFigureOut">
              <a:rPr lang="ru-RU" smtClean="0"/>
              <a:pPr>
                <a:defRPr/>
              </a:pPr>
              <a:t>26.01.2024</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F27A61B4-43E8-4623-8707-62F8FECF25FE}" type="slidenum">
              <a:rPr lang="ru-RU" smtClean="0"/>
              <a:pPr>
                <a:defRPr/>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32AA4B2F-06B5-4BA8-AF30-CB55A1D30185}" type="datetimeFigureOut">
              <a:rPr lang="ru-RU" smtClean="0"/>
              <a:pPr>
                <a:defRPr/>
              </a:pPr>
              <a:t>26.01.2024</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9F33E047-47D1-42FD-9AD9-848933007F4B}" type="slidenum">
              <a:rPr lang="ru-RU" smtClean="0"/>
              <a:pPr>
                <a:defRPr/>
              </a:pPr>
              <a:t>‹#›</a:t>
            </a:fld>
            <a:endParaRPr lang="ru-RU"/>
          </a:p>
        </p:txBody>
      </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a:defRPr/>
            </a:pPr>
            <a:fld id="{5D01DF16-EEC0-4360-AC61-69691725DC86}" type="datetimeFigureOut">
              <a:rPr lang="ru-RU" smtClean="0"/>
              <a:pPr>
                <a:defRPr/>
              </a:pPr>
              <a:t>26.01.2024</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a:defRPr/>
            </a:pPr>
            <a:fld id="{7B2D9FCB-7538-452E-9943-8A5773749713}" type="slidenum">
              <a:rPr lang="ru-RU" smtClean="0"/>
              <a:pPr>
                <a:defRPr/>
              </a:pPr>
              <a:t>‹#›</a:t>
            </a:fld>
            <a:endParaRPr lang="ru-RU"/>
          </a:p>
        </p:txBody>
      </p:sp>
    </p:spTree>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p:transition spd="med">
    <p:fade/>
  </p:transition>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ctrTitle"/>
          </p:nvPr>
        </p:nvSpPr>
        <p:spPr>
          <a:xfrm>
            <a:off x="0" y="1772816"/>
            <a:ext cx="8643937" cy="17145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182880" indent="0" algn="ctr" eaLnBrk="1" fontAlgn="auto" hangingPunct="1">
              <a:spcAft>
                <a:spcPts val="0"/>
              </a:spcAft>
              <a:buNone/>
              <a:defRPr/>
            </a:pPr>
            <a:r>
              <a:rPr lang="ru-RU" sz="4800" dirty="0" smtClean="0">
                <a:latin typeface="Georgia" pitchFamily="18" charset="0"/>
              </a:rPr>
              <a:t>Тема: Основные понятия о землетрясениях и их характеристика. </a:t>
            </a:r>
            <a:endParaRPr lang="ru-RU" sz="4800" dirty="0" smtClean="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normAutofit fontScale="92500" lnSpcReduction="10000"/>
          </a:bodyPr>
          <a:lstStyle/>
          <a:p>
            <a:pPr algn="l"/>
            <a:r>
              <a:rPr lang="ru-RU" sz="3200" i="1" dirty="0" err="1" smtClean="0">
                <a:solidFill>
                  <a:schemeClr val="bg2">
                    <a:lumMod val="50000"/>
                  </a:schemeClr>
                </a:solidFill>
              </a:rPr>
              <a:t>Сейсмос</a:t>
            </a:r>
            <a:r>
              <a:rPr lang="ru-RU" sz="3200" dirty="0" smtClean="0"/>
              <a:t> – по </a:t>
            </a:r>
            <a:r>
              <a:rPr lang="ru-RU" sz="3200" dirty="0" err="1" smtClean="0"/>
              <a:t>гречески</a:t>
            </a:r>
            <a:r>
              <a:rPr lang="ru-RU" sz="3200" dirty="0" smtClean="0"/>
              <a:t> землетрясение.</a:t>
            </a:r>
          </a:p>
          <a:p>
            <a:pPr algn="l"/>
            <a:endParaRPr lang="ru-RU" sz="3600" dirty="0" smtClean="0">
              <a:solidFill>
                <a:srgbClr val="FFFF00"/>
              </a:solidFill>
            </a:endParaRPr>
          </a:p>
          <a:p>
            <a:pPr algn="l"/>
            <a:r>
              <a:rPr lang="ru-RU" sz="3600" dirty="0" smtClean="0">
                <a:solidFill>
                  <a:schemeClr val="bg2">
                    <a:lumMod val="50000"/>
                  </a:schemeClr>
                </a:solidFill>
              </a:rPr>
              <a:t>Сейсмология</a:t>
            </a:r>
            <a:r>
              <a:rPr lang="ru-RU" sz="3600" dirty="0" smtClean="0"/>
              <a:t> – это наука изучающая землетрясения и внутреннее строение земной коры.</a:t>
            </a:r>
          </a:p>
          <a:p>
            <a:pPr marR="0" algn="l" eaLnBrk="1" hangingPunct="1">
              <a:lnSpc>
                <a:spcPct val="110000"/>
              </a:lnSpc>
              <a:spcBef>
                <a:spcPct val="0"/>
              </a:spcBef>
            </a:pPr>
            <a:endParaRPr lang="ru-RU" sz="1800" dirty="0" smtClean="0"/>
          </a:p>
          <a:p>
            <a:pPr marR="0" algn="l" eaLnBrk="1" hangingPunct="1">
              <a:lnSpc>
                <a:spcPct val="110000"/>
              </a:lnSpc>
              <a:spcBef>
                <a:spcPct val="0"/>
              </a:spcBef>
            </a:pPr>
            <a:r>
              <a:rPr lang="ru-RU" sz="2400" dirty="0" smtClean="0">
                <a:solidFill>
                  <a:srgbClr val="002060"/>
                </a:solidFill>
              </a:rPr>
              <a:t>По данным международного геофизического справочника, каждый год в сейсмически опасных районах земного шара в среднем возникает около 700 землетрясений с магнитудой не менее 5, около 90 – с магнитудой не менее 6 и свыше 12 – с магнитудой 7 и более.</a:t>
            </a:r>
          </a:p>
          <a:p>
            <a:pPr marR="0" algn="just" eaLnBrk="1" hangingPunct="1">
              <a:lnSpc>
                <a:spcPct val="110000"/>
              </a:lnSpc>
              <a:spcBef>
                <a:spcPct val="0"/>
              </a:spcBef>
            </a:pPr>
            <a:r>
              <a:rPr lang="ru-RU" sz="1800" i="1" dirty="0" smtClean="0"/>
              <a:t> </a:t>
            </a:r>
            <a:endParaRPr lang="ru-RU" sz="1900" i="1" dirty="0" smtClean="0"/>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lstStyle/>
          <a:p>
            <a:pPr algn="l"/>
            <a:r>
              <a:rPr lang="ru-RU" sz="3600" i="1" dirty="0" smtClean="0">
                <a:solidFill>
                  <a:schemeClr val="bg2">
                    <a:lumMod val="50000"/>
                  </a:schemeClr>
                </a:solidFill>
              </a:rPr>
              <a:t>Землетрясением</a:t>
            </a:r>
            <a:r>
              <a:rPr lang="ru-RU" sz="3600" dirty="0" smtClean="0"/>
              <a:t> обычно называют сотрясение земной поверхности, вызванное </a:t>
            </a:r>
            <a:r>
              <a:rPr lang="ru-RU" sz="3600" dirty="0" err="1" smtClean="0"/>
              <a:t>внутриземными</a:t>
            </a:r>
            <a:r>
              <a:rPr lang="ru-RU" sz="3600" dirty="0" smtClean="0"/>
              <a:t> процессами. </a:t>
            </a:r>
          </a:p>
          <a:p>
            <a:pPr algn="l"/>
            <a:r>
              <a:rPr lang="ru-RU" sz="3600" dirty="0" smtClean="0"/>
              <a:t>Общей характеристикой любого землетрясения является разрушение пород и большие остаточные деформации внутри Земли.</a:t>
            </a: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lstStyle/>
          <a:p>
            <a:pPr algn="just"/>
            <a:r>
              <a:rPr lang="ru-RU" sz="3600" i="1" dirty="0" smtClean="0">
                <a:solidFill>
                  <a:schemeClr val="bg2">
                    <a:lumMod val="50000"/>
                  </a:schemeClr>
                </a:solidFill>
              </a:rPr>
              <a:t>Категории землетрясении.</a:t>
            </a:r>
            <a:endParaRPr lang="ru-RU" sz="3600" dirty="0" smtClean="0">
              <a:solidFill>
                <a:schemeClr val="bg2">
                  <a:lumMod val="50000"/>
                </a:schemeClr>
              </a:solidFill>
            </a:endParaRPr>
          </a:p>
          <a:p>
            <a:pPr lvl="0" algn="just"/>
            <a:r>
              <a:rPr lang="ru-RU" sz="3600" dirty="0" smtClean="0"/>
              <a:t>Землетрясения тектонического происхождения являются основной группой землетрясений, приносящих ущерб чело­вечеству.</a:t>
            </a:r>
          </a:p>
          <a:p>
            <a:pPr lvl="0" algn="just"/>
            <a:endParaRPr lang="ru-RU" sz="3600" dirty="0"/>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normAutofit fontScale="92500"/>
          </a:bodyPr>
          <a:lstStyle/>
          <a:p>
            <a:pPr algn="just"/>
            <a:r>
              <a:rPr lang="ru-RU" sz="3600" i="1" dirty="0" smtClean="0">
                <a:solidFill>
                  <a:schemeClr val="bg2">
                    <a:lumMod val="50000"/>
                  </a:schemeClr>
                </a:solidFill>
              </a:rPr>
              <a:t>Категории землетрясении.</a:t>
            </a:r>
            <a:endParaRPr lang="ru-RU" sz="3600" dirty="0" smtClean="0">
              <a:solidFill>
                <a:schemeClr val="bg2">
                  <a:lumMod val="50000"/>
                </a:schemeClr>
              </a:solidFill>
            </a:endParaRPr>
          </a:p>
          <a:p>
            <a:pPr lvl="0" algn="just"/>
            <a:r>
              <a:rPr lang="ru-RU" sz="3600" dirty="0" smtClean="0"/>
              <a:t>Подземные толчки другого типа сопровождают вулкани­ческие извержения. </a:t>
            </a:r>
          </a:p>
          <a:p>
            <a:pPr lvl="0" algn="just"/>
            <a:r>
              <a:rPr lang="ru-RU" sz="2400" dirty="0" smtClean="0">
                <a:solidFill>
                  <a:srgbClr val="002060"/>
                </a:solidFill>
              </a:rPr>
              <a:t>Сейсмологи считают, что вулканические землетрясения происходят в сочетании с вулканической деятельностью, но при этом как извержения вулканов, таки землетрясения являются результатом действия тектони­ческих сил на горные породы и они не обязательно возникают вместе. Механизм образования сейсмических волн при вулканических землетрясениях, вероятно, тот же, что и при тектонических.	</a:t>
            </a: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lstStyle/>
          <a:p>
            <a:pPr algn="just"/>
            <a:r>
              <a:rPr lang="ru-RU" sz="3600" i="1" dirty="0" smtClean="0">
                <a:solidFill>
                  <a:schemeClr val="bg2">
                    <a:lumMod val="50000"/>
                  </a:schemeClr>
                </a:solidFill>
              </a:rPr>
              <a:t>Категории землетрясении.</a:t>
            </a:r>
            <a:endParaRPr lang="ru-RU" sz="3600" dirty="0" smtClean="0">
              <a:solidFill>
                <a:schemeClr val="bg2">
                  <a:lumMod val="50000"/>
                </a:schemeClr>
              </a:solidFill>
            </a:endParaRPr>
          </a:p>
          <a:p>
            <a:pPr lvl="0" algn="just"/>
            <a:r>
              <a:rPr lang="ru-RU" sz="3600" dirty="0" smtClean="0"/>
              <a:t>Третью категорию образуют обвальные землетрясения. </a:t>
            </a:r>
          </a:p>
          <a:p>
            <a:pPr lvl="0" algn="just"/>
            <a:r>
              <a:rPr lang="ru-RU" sz="2400" dirty="0" smtClean="0">
                <a:solidFill>
                  <a:srgbClr val="002060"/>
                </a:solidFill>
              </a:rPr>
              <a:t>Это локальные, небольшие землетрясения, возникающие в районах, где есть подземные пустоты и горные выработки. Колебания грунта происходят вследствие обрушения кров­ли шахты или пещеры. Карстовые явления в горных поро­дах также вызывают обвальные землетрясения. Разновид­ностью этих землетрясений является обвал скальных породи развитие крупных оползней.</a:t>
            </a: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lstStyle/>
          <a:p>
            <a:pPr algn="just"/>
            <a:r>
              <a:rPr lang="ru-RU" sz="3600" i="1" dirty="0" smtClean="0">
                <a:solidFill>
                  <a:schemeClr val="bg2">
                    <a:lumMod val="50000"/>
                  </a:schemeClr>
                </a:solidFill>
              </a:rPr>
              <a:t>Категории землетрясении.</a:t>
            </a:r>
            <a:endParaRPr lang="ru-RU" sz="3600" dirty="0" smtClean="0">
              <a:solidFill>
                <a:schemeClr val="bg2">
                  <a:lumMod val="50000"/>
                </a:schemeClr>
              </a:solidFill>
            </a:endParaRPr>
          </a:p>
          <a:p>
            <a:pPr lvl="0" algn="just"/>
            <a:r>
              <a:rPr lang="ru-RU" sz="3600" dirty="0" smtClean="0"/>
              <a:t>Кроме указанных групп землетрясений сейсмологи различают сейсмичность, которая вызывается деятельностью человека. Такую сейсмичность называют или </a:t>
            </a:r>
            <a:r>
              <a:rPr lang="ru-RU" sz="3600" i="1" dirty="0" smtClean="0">
                <a:solidFill>
                  <a:srgbClr val="C00000"/>
                </a:solidFill>
              </a:rPr>
              <a:t>возбужденная</a:t>
            </a:r>
            <a:r>
              <a:rPr lang="ru-RU" sz="3600" i="1" dirty="0" smtClean="0"/>
              <a:t>, </a:t>
            </a:r>
            <a:r>
              <a:rPr lang="ru-RU" sz="3600" dirty="0" smtClean="0"/>
              <a:t>или </a:t>
            </a:r>
            <a:r>
              <a:rPr lang="ru-RU" sz="3600" i="1" dirty="0" smtClean="0">
                <a:solidFill>
                  <a:srgbClr val="C00000"/>
                </a:solidFill>
              </a:rPr>
              <a:t>наведенная</a:t>
            </a:r>
            <a:r>
              <a:rPr lang="ru-RU" sz="3600" i="1" dirty="0" smtClean="0"/>
              <a:t>, </a:t>
            </a:r>
            <a:r>
              <a:rPr lang="ru-RU" sz="3600" dirty="0" smtClean="0"/>
              <a:t>или </a:t>
            </a:r>
            <a:r>
              <a:rPr lang="ru-RU" sz="3600" i="1" dirty="0" smtClean="0">
                <a:solidFill>
                  <a:srgbClr val="C00000"/>
                </a:solidFill>
              </a:rPr>
              <a:t>техногенная</a:t>
            </a:r>
            <a:r>
              <a:rPr lang="ru-RU" sz="3600" i="1" dirty="0" smtClean="0"/>
              <a:t>.</a:t>
            </a:r>
            <a:endParaRPr lang="ru-RU" sz="3600" dirty="0"/>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normAutofit lnSpcReduction="10000"/>
          </a:bodyPr>
          <a:lstStyle/>
          <a:p>
            <a:pPr lvl="0" indent="446088" algn="just"/>
            <a:r>
              <a:rPr lang="ru-RU" sz="2000" dirty="0" smtClean="0"/>
              <a:t>Возбужденные землетрясения имеют место при заполнении крупных водохранилищ водой, вес которой вызывает опускание коры, и, следовательно, возникновение в ее по­родах дополнительных напряжений.</a:t>
            </a:r>
          </a:p>
          <a:p>
            <a:pPr lvl="0" indent="446088" algn="just"/>
            <a:r>
              <a:rPr lang="ru-RU" sz="2000" dirty="0" smtClean="0">
                <a:solidFill>
                  <a:srgbClr val="002060"/>
                </a:solidFill>
              </a:rPr>
              <a:t>Такие землетрясения обычно отличаются небольшой глубиной очагов </a:t>
            </a:r>
            <a:r>
              <a:rPr lang="ru-RU" sz="2000" dirty="0" smtClean="0">
                <a:solidFill>
                  <a:srgbClr val="FF0000"/>
                </a:solidFill>
              </a:rPr>
              <a:t>(5-10 км)</a:t>
            </a:r>
            <a:r>
              <a:rPr lang="ru-RU" sz="2000" dirty="0" smtClean="0">
                <a:solidFill>
                  <a:srgbClr val="002060"/>
                </a:solidFill>
              </a:rPr>
              <a:t> и малой силой. Однако имеются примеры и разрушительных землетрясений. Землетрясения концентрируются вдоль существовавших разломов, причем эпицентры располагаются на расстоянии </a:t>
            </a:r>
            <a:r>
              <a:rPr lang="ru-RU" sz="2000" dirty="0" smtClean="0">
                <a:solidFill>
                  <a:srgbClr val="FF0000"/>
                </a:solidFill>
              </a:rPr>
              <a:t>10-15</a:t>
            </a:r>
            <a:r>
              <a:rPr lang="ru-RU" sz="2000" dirty="0" smtClean="0">
                <a:solidFill>
                  <a:srgbClr val="002060"/>
                </a:solidFill>
              </a:rPr>
              <a:t> километров от водохранилища. Активность усиливается особенно явно после подъема уровня воды выше 100 метров. Частота вызванных землетрясений в большинстве случаев связана не столько с высотой уровня воды, сколько со скоростью заполнения водохранилища. При одном и том же давлении столба воды вероятность толчков тем больше, чем большую площадь занимает водохранилище. Периоды усиления и ослабления возбужденной сейсмичности могут продолжаться по нескольку лет.</a:t>
            </a: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04664"/>
            <a:ext cx="7993261" cy="5184576"/>
          </a:xfrm>
        </p:spPr>
        <p:txBody>
          <a:bodyPr/>
          <a:lstStyle/>
          <a:p>
            <a:pPr lvl="0" algn="just"/>
            <a:r>
              <a:rPr lang="ru-RU" sz="2000" dirty="0" smtClean="0"/>
              <a:t>Возбужденные землетрясения возникают также вследствие нагнетания воды в скважины, при разработке нефтяных и газовых месторождений, а также при мощных под­земных взрывах. 	</a:t>
            </a:r>
          </a:p>
          <a:p>
            <a:pPr lvl="0" algn="just"/>
            <a:r>
              <a:rPr lang="ru-RU" sz="2000" i="1" dirty="0" smtClean="0">
                <a:solidFill>
                  <a:srgbClr val="FF0000"/>
                </a:solidFill>
              </a:rPr>
              <a:t>19 марта 1984 г., в 23 ч. 29 мин. </a:t>
            </a:r>
            <a:r>
              <a:rPr lang="ru-RU" sz="2000" i="1" dirty="0" smtClean="0">
                <a:solidFill>
                  <a:srgbClr val="002060"/>
                </a:solidFill>
              </a:rPr>
              <a:t>по московскому времени </a:t>
            </a:r>
            <a:r>
              <a:rPr lang="ru-RU" sz="2000" i="1" dirty="0" smtClean="0">
                <a:solidFill>
                  <a:srgbClr val="FF0000"/>
                </a:solidFill>
              </a:rPr>
              <a:t>(20 марта в 1 ч. 29 мин.</a:t>
            </a:r>
            <a:r>
              <a:rPr lang="ru-RU" sz="2000" i="1" dirty="0" smtClean="0"/>
              <a:t> </a:t>
            </a:r>
            <a:r>
              <a:rPr lang="ru-RU" sz="2000" i="1" dirty="0" smtClean="0">
                <a:solidFill>
                  <a:srgbClr val="002060"/>
                </a:solidFill>
              </a:rPr>
              <a:t>по местному времени) в Средней Азии произошло сильное землетрясение. По сейсмо­логическим данным, магнитуда землетрясения составила </a:t>
            </a:r>
            <a:r>
              <a:rPr lang="ru-RU" sz="2000" i="1" dirty="0" smtClean="0">
                <a:solidFill>
                  <a:srgbClr val="FF0000"/>
                </a:solidFill>
              </a:rPr>
              <a:t>7,3</a:t>
            </a:r>
            <a:r>
              <a:rPr lang="ru-RU" sz="2000" i="1" dirty="0" smtClean="0">
                <a:solidFill>
                  <a:srgbClr val="002060"/>
                </a:solidFill>
              </a:rPr>
              <a:t>, глубина очага - </a:t>
            </a:r>
            <a:r>
              <a:rPr lang="ru-RU" sz="2000" i="1" dirty="0" smtClean="0">
                <a:solidFill>
                  <a:srgbClr val="FF0000"/>
                </a:solidFill>
              </a:rPr>
              <a:t>20-30 км</a:t>
            </a:r>
            <a:r>
              <a:rPr lang="ru-RU" sz="2000" i="1" dirty="0" smtClean="0">
                <a:solidFill>
                  <a:srgbClr val="002060"/>
                </a:solidFill>
              </a:rPr>
              <a:t>. Эпицентр землетрясения находился в 30-40 км северо-западнее Газли, вблизи пос. Цветущий. Землетрясение ощущалось на большой территории, в зо­ну интенсивных колебаний грунта попали многие районы Узбекской, Туркменской и Таджикской ССР. Это был третье сильное землетрясение (после землетрясений 8 апре­ля и 17 мая 1976 г.), вызвавшее значительные разрушения в этом районе и отнесенное к </a:t>
            </a:r>
            <a:r>
              <a:rPr lang="ru-RU" sz="2000" i="1" dirty="0" err="1" smtClean="0">
                <a:solidFill>
                  <a:srgbClr val="002060"/>
                </a:solidFill>
              </a:rPr>
              <a:t>сейсмотехногенному</a:t>
            </a:r>
            <a:r>
              <a:rPr lang="ru-RU" sz="2000" i="1" dirty="0" smtClean="0">
                <a:solidFill>
                  <a:srgbClr val="002060"/>
                </a:solidFill>
              </a:rPr>
              <a:t>.</a:t>
            </a:r>
            <a:endParaRPr lang="ru-RU" sz="2000" dirty="0" smtClean="0">
              <a:solidFill>
                <a:srgbClr val="002060"/>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lstStyle/>
          <a:p>
            <a:pPr lvl="0" algn="just"/>
            <a:r>
              <a:rPr lang="ru-RU" sz="2400" dirty="0" smtClean="0"/>
              <a:t>Последний тип возбужденных землетрясений - искусственные, возникающие при подземных обычных или ядерных взрывах. </a:t>
            </a:r>
          </a:p>
          <a:p>
            <a:pPr lvl="0" algn="just"/>
            <a:endParaRPr lang="ru-RU" sz="2400" i="1" dirty="0" smtClean="0">
              <a:solidFill>
                <a:srgbClr val="002060"/>
              </a:solidFill>
            </a:endParaRPr>
          </a:p>
          <a:p>
            <a:pPr lvl="0" algn="just"/>
            <a:r>
              <a:rPr lang="ru-RU" sz="2400" i="1" dirty="0" smtClean="0">
                <a:solidFill>
                  <a:srgbClr val="002060"/>
                </a:solidFill>
              </a:rPr>
              <a:t>Некоторые подземные ядерные взрывы были настолько сильны, что распространившиеся от них сейсмические волны прошли через внутренние области Земли и были записаны на дальних сейсмических станциях с амплитудой, эквивалентной волнам землетрясений с магнитудой 7.</a:t>
            </a: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normAutofit lnSpcReduction="10000"/>
          </a:bodyPr>
          <a:lstStyle/>
          <a:p>
            <a:pPr indent="354013" algn="just"/>
            <a:r>
              <a:rPr lang="ru-RU" sz="1800" i="1" dirty="0" smtClean="0"/>
              <a:t>Мощные взрывы, с помощью которых была построена селезащитная плотина в Медео, вызвали сейсмический эффект на территории г. Алма-Аты, аналогичный воздействию землетрясения</a:t>
            </a:r>
            <a:r>
              <a:rPr lang="ru-RU" sz="1800" i="1" dirty="0" smtClean="0">
                <a:solidFill>
                  <a:srgbClr val="002060"/>
                </a:solidFill>
              </a:rPr>
              <a:t>. </a:t>
            </a:r>
          </a:p>
          <a:p>
            <a:pPr indent="354013" algn="just"/>
            <a:r>
              <a:rPr lang="ru-RU" sz="1800" i="1" dirty="0" smtClean="0">
                <a:solidFill>
                  <a:srgbClr val="002060"/>
                </a:solidFill>
              </a:rPr>
              <a:t>На площадке, расположенной на расстоянии </a:t>
            </a:r>
            <a:r>
              <a:rPr lang="ru-RU" sz="1800" i="1" dirty="0" smtClean="0">
                <a:solidFill>
                  <a:srgbClr val="FF0000"/>
                </a:solidFill>
              </a:rPr>
              <a:t>800 м</a:t>
            </a:r>
            <a:r>
              <a:rPr lang="ru-RU" sz="1800" i="1" dirty="0" smtClean="0">
                <a:solidFill>
                  <a:srgbClr val="002060"/>
                </a:solidFill>
              </a:rPr>
              <a:t> от эпицентра второго, левобережного, взрыва, были испытаны шесть опытных зданий-фраг­ментов в натуральную величину, специально построенных. Во время этого взрыва из зарядов двух серий  общим весом ВВ около 3900 тонн на участке экспериментальных объектов были зарегистрированы максимальные значения ускорения и смещения грунта соответственно </a:t>
            </a:r>
            <a:r>
              <a:rPr lang="ru-RU" sz="1800" i="1" dirty="0" smtClean="0">
                <a:solidFill>
                  <a:srgbClr val="FF0000"/>
                </a:solidFill>
              </a:rPr>
              <a:t>500 см/сек</a:t>
            </a:r>
            <a:r>
              <a:rPr lang="ru-RU" sz="1800" i="1" baseline="30000" dirty="0" smtClean="0">
                <a:solidFill>
                  <a:srgbClr val="FF0000"/>
                </a:solidFill>
              </a:rPr>
              <a:t>2</a:t>
            </a:r>
            <a:r>
              <a:rPr lang="ru-RU" sz="1800" i="1" dirty="0" smtClean="0">
                <a:solidFill>
                  <a:srgbClr val="FF0000"/>
                </a:solidFill>
              </a:rPr>
              <a:t> и 9 мм</a:t>
            </a:r>
            <a:r>
              <a:rPr lang="ru-RU" sz="1800" i="1" dirty="0" smtClean="0">
                <a:solidFill>
                  <a:srgbClr val="002060"/>
                </a:solidFill>
              </a:rPr>
              <a:t>. Интенсивность сейсмического воздейст­вия может быть оценена по шкале ИФЗ АН СССР: по величине ускорения почвы - в </a:t>
            </a:r>
            <a:r>
              <a:rPr lang="ru-RU" sz="1800" i="1" dirty="0" smtClean="0">
                <a:solidFill>
                  <a:srgbClr val="FF0000"/>
                </a:solidFill>
              </a:rPr>
              <a:t>10 баллов</a:t>
            </a:r>
            <a:r>
              <a:rPr lang="ru-RU" sz="1800" i="1" dirty="0" smtClean="0">
                <a:solidFill>
                  <a:srgbClr val="002060"/>
                </a:solidFill>
              </a:rPr>
              <a:t>, величине смещения - в </a:t>
            </a:r>
            <a:r>
              <a:rPr lang="ru-RU" sz="1800" i="1" dirty="0" smtClean="0">
                <a:solidFill>
                  <a:srgbClr val="FF0000"/>
                </a:solidFill>
              </a:rPr>
              <a:t>9 баллов</a:t>
            </a:r>
            <a:r>
              <a:rPr lang="ru-RU" sz="1800" i="1" dirty="0" smtClean="0">
                <a:solidFill>
                  <a:srgbClr val="002060"/>
                </a:solidFill>
              </a:rPr>
              <a:t>.</a:t>
            </a:r>
            <a:endParaRPr lang="ru-RU" sz="1800" dirty="0" smtClean="0">
              <a:solidFill>
                <a:srgbClr val="002060"/>
              </a:solidFill>
            </a:endParaRPr>
          </a:p>
          <a:p>
            <a:pPr indent="354013" algn="just"/>
            <a:r>
              <a:rPr lang="ru-RU" sz="1800" i="1" dirty="0" smtClean="0">
                <a:solidFill>
                  <a:srgbClr val="002060"/>
                </a:solidFill>
              </a:rPr>
              <a:t>Результаты этого уникального эксперимента позволили впервые в условиях, наиболее приближенных к реальным условиям сейсмического воздействия, вызванного мощными подземными взрывами, оценить сравнительную сейсмостойкость крупнопанельных, каркасных и кирпичных зданий, широко распространенных в районах с 9-балльной сейсмичностью</a:t>
            </a:r>
            <a:r>
              <a:rPr lang="ru-RU" sz="1800" b="1" i="1" dirty="0" smtClean="0">
                <a:solidFill>
                  <a:srgbClr val="002060"/>
                </a:solidFill>
              </a:rPr>
              <a:t>.</a:t>
            </a:r>
            <a:endParaRPr lang="ru-RU" sz="1800" dirty="0">
              <a:solidFill>
                <a:srgbClr val="002060"/>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lstStyle/>
          <a:p>
            <a:pPr indent="354013" algn="just"/>
            <a:r>
              <a:rPr lang="ru-RU" sz="2400" dirty="0" smtClean="0"/>
              <a:t>Техногенные воздействия не являются первопричиной возбужденных землетрясений. Эти воздействия лишь провоцируют разрядку накопившихся тектонических напряжений. Следовательно, возбужденные землетрясения (кроме искусственных, вызываемых подземными взрывами), относятся к группе тектонических. Колебания почвы могут быть вызваны работой промышленного оборудования (промышленная сейсмика), движением транспорта и т. д. Эти колебания очень малы и поэтому называются </a:t>
            </a:r>
            <a:r>
              <a:rPr lang="ru-RU" sz="2400" i="1" dirty="0" smtClean="0">
                <a:solidFill>
                  <a:schemeClr val="bg2">
                    <a:lumMod val="50000"/>
                  </a:schemeClr>
                </a:solidFill>
              </a:rPr>
              <a:t>микросейсмическими.</a:t>
            </a:r>
            <a:endParaRPr lang="ru-RU" sz="2400" dirty="0">
              <a:solidFill>
                <a:schemeClr val="bg2">
                  <a:lumMod val="50000"/>
                </a:schemeClr>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76672"/>
            <a:ext cx="7993261" cy="5184576"/>
          </a:xfrm>
        </p:spPr>
        <p:txBody>
          <a:bodyPr>
            <a:normAutofit fontScale="92500" lnSpcReduction="10000"/>
          </a:bodyPr>
          <a:lstStyle/>
          <a:p>
            <a:pPr indent="354013" algn="just"/>
            <a:r>
              <a:rPr lang="ru-RU" sz="2800" dirty="0" smtClean="0"/>
              <a:t>Большинство землетрясений происходит из-за действия сил, воздвигающих горы и формирующих земную поверхность. Наука об этих силах и их воздействии называется </a:t>
            </a:r>
            <a:r>
              <a:rPr lang="ru-RU" sz="2800" i="1" dirty="0" smtClean="0">
                <a:solidFill>
                  <a:schemeClr val="bg2">
                    <a:lumMod val="50000"/>
                  </a:schemeClr>
                </a:solidFill>
              </a:rPr>
              <a:t>тектоникой</a:t>
            </a:r>
            <a:r>
              <a:rPr lang="ru-RU" sz="2800" dirty="0" smtClean="0">
                <a:solidFill>
                  <a:schemeClr val="bg2">
                    <a:lumMod val="50000"/>
                  </a:schemeClr>
                </a:solidFill>
              </a:rPr>
              <a:t> </a:t>
            </a:r>
            <a:r>
              <a:rPr lang="ru-RU" sz="2800" dirty="0" smtClean="0"/>
              <a:t>(от греческого слова «</a:t>
            </a:r>
            <a:r>
              <a:rPr lang="ru-RU" sz="2800" dirty="0" err="1" smtClean="0"/>
              <a:t>тектон</a:t>
            </a:r>
            <a:r>
              <a:rPr lang="ru-RU" sz="2800" dirty="0" smtClean="0"/>
              <a:t>» ­строитель). </a:t>
            </a:r>
          </a:p>
          <a:p>
            <a:pPr indent="354013" algn="just"/>
            <a:r>
              <a:rPr lang="ru-RU" sz="2800" dirty="0" smtClean="0"/>
              <a:t>Указанные опускания и подъемы участков земной поверхности происходят очень медленно и называются </a:t>
            </a:r>
            <a:r>
              <a:rPr lang="ru-RU" sz="2800" i="1" dirty="0" smtClean="0">
                <a:solidFill>
                  <a:schemeClr val="bg2">
                    <a:lumMod val="50000"/>
                  </a:schemeClr>
                </a:solidFill>
              </a:rPr>
              <a:t>тектоническими движениями</a:t>
            </a:r>
            <a:r>
              <a:rPr lang="ru-RU" sz="2800" dirty="0" smtClean="0">
                <a:solidFill>
                  <a:schemeClr val="bg2">
                    <a:lumMod val="50000"/>
                  </a:schemeClr>
                </a:solidFill>
              </a:rPr>
              <a:t>.</a:t>
            </a:r>
          </a:p>
          <a:p>
            <a:pPr indent="354013" algn="just"/>
            <a:r>
              <a:rPr lang="ru-RU" sz="2400" dirty="0" smtClean="0">
                <a:solidFill>
                  <a:srgbClr val="002060"/>
                </a:solidFill>
              </a:rPr>
              <a:t>Строителям, как правило, приходится принимать меры по защите соору­жений от подземных толчков </a:t>
            </a:r>
            <a:r>
              <a:rPr lang="ru-RU" sz="2400" dirty="0" smtClean="0">
                <a:solidFill>
                  <a:srgbClr val="FF0000"/>
                </a:solidFill>
              </a:rPr>
              <a:t>тектонического </a:t>
            </a:r>
            <a:r>
              <a:rPr lang="ru-RU" sz="2400" dirty="0" smtClean="0">
                <a:solidFill>
                  <a:srgbClr val="002060"/>
                </a:solidFill>
              </a:rPr>
              <a:t>происхождения.</a:t>
            </a:r>
          </a:p>
          <a:p>
            <a:r>
              <a:rPr lang="ru-RU" sz="1800" i="1" dirty="0" smtClean="0"/>
              <a:t>.</a:t>
            </a:r>
            <a:endParaRPr lang="ru-RU" sz="1800" dirty="0"/>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8136904" cy="5184576"/>
          </a:xfrm>
        </p:spPr>
        <p:txBody>
          <a:bodyPr/>
          <a:lstStyle/>
          <a:p>
            <a:pPr indent="354013" algn="just"/>
            <a:r>
              <a:rPr lang="ru-RU" sz="2800" dirty="0" smtClean="0"/>
              <a:t>Изучение причин возникновения землетрясений связано с изучением строения земли. </a:t>
            </a: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pic>
        <p:nvPicPr>
          <p:cNvPr id="94210" name="Picture 2"/>
          <p:cNvPicPr>
            <a:picLocks noChangeAspect="1" noChangeArrowheads="1"/>
          </p:cNvPicPr>
          <p:nvPr/>
        </p:nvPicPr>
        <p:blipFill>
          <a:blip r:embed="rId3" cstate="print"/>
          <a:srcRect/>
          <a:stretch>
            <a:fillRect/>
          </a:stretch>
        </p:blipFill>
        <p:spPr bwMode="auto">
          <a:xfrm>
            <a:off x="899592" y="1844824"/>
            <a:ext cx="7500132" cy="4536504"/>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lstStyle/>
          <a:p>
            <a:pPr indent="354013" algn="just"/>
            <a:r>
              <a:rPr lang="ru-RU" sz="3600" dirty="0" smtClean="0"/>
              <a:t>Существует несколько теорий о причинах тектонических движений, которые вызывают землетрясения. </a:t>
            </a:r>
          </a:p>
          <a:p>
            <a:pPr indent="354013" algn="just"/>
            <a:endParaRPr lang="ru-RU" sz="3600" dirty="0" smtClean="0"/>
          </a:p>
          <a:p>
            <a:pPr indent="354013" algn="just"/>
            <a:r>
              <a:rPr lang="ru-RU" sz="3600" dirty="0" smtClean="0"/>
              <a:t>В настоящее время наибольшие обоснования получили следующие теории:</a:t>
            </a: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lstStyle/>
          <a:p>
            <a:pPr algn="just"/>
            <a:r>
              <a:rPr lang="ru-RU" sz="3600" dirty="0" smtClean="0"/>
              <a:t>- </a:t>
            </a:r>
            <a:r>
              <a:rPr lang="ru-RU" sz="3600" dirty="0" smtClean="0">
                <a:solidFill>
                  <a:schemeClr val="bg2">
                    <a:lumMod val="50000"/>
                  </a:schemeClr>
                </a:solidFill>
              </a:rPr>
              <a:t>пульсационная</a:t>
            </a:r>
            <a:r>
              <a:rPr lang="ru-RU" sz="3600" dirty="0" smtClean="0"/>
              <a:t>, согласно которой попеременно наступают фазы сжатия и растяжения земли, что вызывает соответственно образование складчатости и разрывы коры;</a:t>
            </a: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lstStyle/>
          <a:p>
            <a:pPr algn="just"/>
            <a:r>
              <a:rPr lang="ru-RU" sz="3600" dirty="0" smtClean="0">
                <a:solidFill>
                  <a:schemeClr val="bg2">
                    <a:lumMod val="50000"/>
                  </a:schemeClr>
                </a:solidFill>
              </a:rPr>
              <a:t>- конвекционная</a:t>
            </a:r>
            <a:r>
              <a:rPr lang="ru-RU" sz="3600" dirty="0" smtClean="0"/>
              <a:t>, когда происходит перемещение масс, вызванное неравенством температур в веществах с раз­личной плотностью, что приводит к передвижению конти­нентов и горообразованию;</a:t>
            </a: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normAutofit lnSpcReduction="10000"/>
          </a:bodyPr>
          <a:lstStyle/>
          <a:p>
            <a:pPr algn="just">
              <a:buFontTx/>
              <a:buChar char="-"/>
            </a:pPr>
            <a:r>
              <a:rPr lang="ru-RU" sz="3200" dirty="0" err="1" smtClean="0">
                <a:solidFill>
                  <a:schemeClr val="bg2">
                    <a:lumMod val="50000"/>
                  </a:schemeClr>
                </a:solidFill>
              </a:rPr>
              <a:t>мобилизма</a:t>
            </a:r>
            <a:r>
              <a:rPr lang="ru-RU" sz="3200" dirty="0" smtClean="0"/>
              <a:t> или </a:t>
            </a:r>
            <a:r>
              <a:rPr lang="ru-RU" sz="3200" dirty="0" smtClean="0">
                <a:solidFill>
                  <a:schemeClr val="bg2">
                    <a:lumMod val="50000"/>
                  </a:schemeClr>
                </a:solidFill>
              </a:rPr>
              <a:t>дрейфа материков</a:t>
            </a:r>
            <a:r>
              <a:rPr lang="ru-RU" sz="3200" dirty="0" smtClean="0"/>
              <a:t>, предполагающей, что континенты отодвинулись один от другого, а образовавшееся расстояние заполнилось водами. </a:t>
            </a:r>
          </a:p>
          <a:p>
            <a:pPr indent="354013" algn="just"/>
            <a:r>
              <a:rPr lang="ru-RU" sz="2000" dirty="0" smtClean="0">
                <a:solidFill>
                  <a:srgbClr val="002060"/>
                </a:solidFill>
              </a:rPr>
              <a:t>Для обоснования этой теории обычно приводят факт наличия высоких подводных горных хребтов из базальта, изрезанных глубокими впадинами, что указывает на проникновение расплава мантии на поверхность земли. Эта гипотеза возникла в связи с попытками объяснить подобие очертаний восточного и западного побережий Атлантического океана. Основоположник </a:t>
            </a:r>
            <a:r>
              <a:rPr lang="ru-RU" sz="2000" dirty="0" err="1" smtClean="0">
                <a:solidFill>
                  <a:srgbClr val="002060"/>
                </a:solidFill>
              </a:rPr>
              <a:t>мобилизма</a:t>
            </a:r>
            <a:r>
              <a:rPr lang="ru-RU" sz="2000" dirty="0" smtClean="0">
                <a:solidFill>
                  <a:srgbClr val="002060"/>
                </a:solidFill>
              </a:rPr>
              <a:t> А. </a:t>
            </a:r>
            <a:r>
              <a:rPr lang="ru-RU" sz="2000" dirty="0" err="1" smtClean="0">
                <a:solidFill>
                  <a:srgbClr val="002060"/>
                </a:solidFill>
              </a:rPr>
              <a:t>Вегенер</a:t>
            </a:r>
            <a:r>
              <a:rPr lang="ru-RU" sz="2000" dirty="0" smtClean="0">
                <a:solidFill>
                  <a:srgbClr val="002060"/>
                </a:solidFill>
              </a:rPr>
              <a:t> полагал, что 300 </a:t>
            </a:r>
            <a:r>
              <a:rPr lang="ru-RU" sz="2000" dirty="0" err="1" smtClean="0">
                <a:solidFill>
                  <a:srgbClr val="002060"/>
                </a:solidFill>
              </a:rPr>
              <a:t>млн</a:t>
            </a:r>
            <a:r>
              <a:rPr lang="ru-RU" sz="2000" dirty="0" smtClean="0">
                <a:solidFill>
                  <a:srgbClr val="002060"/>
                </a:solidFill>
              </a:rPr>
              <a:t> лет назад на Земле существо­вал только один материк - </a:t>
            </a:r>
            <a:r>
              <a:rPr lang="ru-RU" sz="2000" dirty="0" err="1" smtClean="0">
                <a:solidFill>
                  <a:srgbClr val="002060"/>
                </a:solidFill>
              </a:rPr>
              <a:t>Пангея</a:t>
            </a:r>
            <a:r>
              <a:rPr lang="ru-RU" sz="2000" dirty="0" smtClean="0">
                <a:solidFill>
                  <a:srgbClr val="002060"/>
                </a:solidFill>
              </a:rPr>
              <a:t>, который затем начал раскалываться на части. Горизонтальные перемещения этих частей привели к современному расположению континентов.</a:t>
            </a: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normAutofit fontScale="92500" lnSpcReduction="10000"/>
          </a:bodyPr>
          <a:lstStyle/>
          <a:p>
            <a:pPr algn="just">
              <a:buFontTx/>
              <a:buChar char="-"/>
            </a:pPr>
            <a:r>
              <a:rPr lang="ru-RU" sz="2800" dirty="0" smtClean="0"/>
              <a:t>тектоники плит, согласно этой наиболее распространенной теории, тектонические землетрясения вызываются сдвигами вдоль геологических разрывов, имеющихся во многих районах нашей планеты. Таким образом, очень медленные и длительные тектонические движения при землетрясении переходят в сейсмические движения, отличающиеся большой скоростью, что является результатом быстрой «разрядки» накопленной упругой энергии. В специальной литературе эта теория носит название </a:t>
            </a:r>
            <a:r>
              <a:rPr lang="ru-RU" sz="2800" i="1" dirty="0" smtClean="0">
                <a:solidFill>
                  <a:schemeClr val="bg2">
                    <a:lumMod val="50000"/>
                  </a:schemeClr>
                </a:solidFill>
              </a:rPr>
              <a:t>новой глобальной тектоники или концепции </a:t>
            </a:r>
            <a:r>
              <a:rPr lang="ru-RU" sz="2800" i="1" dirty="0" err="1" smtClean="0">
                <a:solidFill>
                  <a:schemeClr val="bg2">
                    <a:lumMod val="50000"/>
                  </a:schemeClr>
                </a:solidFill>
              </a:rPr>
              <a:t>неомобилизма</a:t>
            </a:r>
            <a:r>
              <a:rPr lang="ru-RU" sz="2800" i="1" dirty="0" smtClean="0">
                <a:solidFill>
                  <a:schemeClr val="bg2">
                    <a:lumMod val="50000"/>
                  </a:schemeClr>
                </a:solidFill>
              </a:rPr>
              <a:t>. </a:t>
            </a: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normAutofit fontScale="92500" lnSpcReduction="10000"/>
          </a:bodyPr>
          <a:lstStyle/>
          <a:p>
            <a:pPr algn="just"/>
            <a:r>
              <a:rPr lang="ru-RU" sz="2000" dirty="0" smtClean="0">
                <a:solidFill>
                  <a:srgbClr val="002060"/>
                </a:solidFill>
              </a:rPr>
              <a:t>Она создана на основе новых сведений о строении океанического дна. Основная идея этой теории заключается в том, что внешняя оболочка Земли (литосфера) состоит из нескольких крупных и прочных пластин, называемых плитами. Каждая плита уходит на глубину примерно 80 км, плиты перемещаются относительно друг друга по поверхности подстилающих более мягких пород. В краевых частях каждой плиты, где она соприкасается с другими плитами, горные породы оказываются под действием боль­ших деформирующих (тектонических) сил, вызывающих в них органические и химические изменения. На краях плит в результате их столкновения происходят самые крупные геологические преобразования и, стало быть, землетрясе­ния. </a:t>
            </a:r>
          </a:p>
          <a:p>
            <a:pPr algn="just"/>
            <a:r>
              <a:rPr lang="ru-RU" sz="2000" dirty="0" smtClean="0">
                <a:solidFill>
                  <a:srgbClr val="002060"/>
                </a:solidFill>
              </a:rPr>
              <a:t>Доказательством служит например то, что установлено: расстояние между Американской и Евразийской плитами (со стороны Атлантического океана) увеличивалось при­мерно на 1 см в год, а между Африканской и Евразийской, а также Индийской и Евразийской уменьшилось, что привело к образованию горных систем, в частности Гималаев, а возможно и Уральских гор. </a:t>
            </a:r>
            <a:endParaRPr lang="ru-RU" sz="2000" dirty="0">
              <a:solidFill>
                <a:srgbClr val="002060"/>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lstStyle/>
          <a:p>
            <a:pPr algn="just"/>
            <a:r>
              <a:rPr lang="ru-RU" sz="3600" dirty="0" smtClean="0"/>
              <a:t>В результате накопления энергии в локальном месте происходит увеличение напряжений, после того как напряжения увеличиваются до предельных происходит взрыв. Энергия большей частью освобождается, в результате происходит </a:t>
            </a:r>
            <a:r>
              <a:rPr lang="ru-RU" sz="3600" i="1" dirty="0" smtClean="0">
                <a:solidFill>
                  <a:schemeClr val="bg2">
                    <a:lumMod val="50000"/>
                  </a:schemeClr>
                </a:solidFill>
              </a:rPr>
              <a:t>основной толчок</a:t>
            </a:r>
            <a:r>
              <a:rPr lang="ru-RU" sz="3600" dirty="0" smtClean="0"/>
              <a:t>.</a:t>
            </a: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lstStyle/>
          <a:p>
            <a:pPr algn="just"/>
            <a:r>
              <a:rPr lang="ru-RU" sz="3600" dirty="0" smtClean="0"/>
              <a:t>Землетрясение состоит их серии подземных толчков, первый из которых, как правило, и бывает наиболее разрушительным.</a:t>
            </a:r>
            <a:endParaRPr lang="ru-RU" sz="3600" dirty="0"/>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normAutofit lnSpcReduction="10000"/>
          </a:bodyPr>
          <a:lstStyle/>
          <a:p>
            <a:pPr algn="just"/>
            <a:r>
              <a:rPr lang="ru-RU" sz="3600" dirty="0" smtClean="0"/>
              <a:t>Большинство землетрясений длится несколько секунд, но в отдельных случаях может превышать минуту. </a:t>
            </a:r>
          </a:p>
          <a:p>
            <a:pPr algn="just"/>
            <a:r>
              <a:rPr lang="ru-RU" sz="3600" dirty="0" smtClean="0"/>
              <a:t>К примеру, землетрясение </a:t>
            </a:r>
            <a:r>
              <a:rPr lang="ru-RU" sz="3600" dirty="0" smtClean="0">
                <a:solidFill>
                  <a:srgbClr val="FF0000"/>
                </a:solidFill>
              </a:rPr>
              <a:t>1906 года </a:t>
            </a:r>
            <a:r>
              <a:rPr lang="ru-RU" sz="3600" dirty="0" smtClean="0"/>
              <a:t>в Сан-Франциско длилось всего </a:t>
            </a:r>
            <a:r>
              <a:rPr lang="ru-RU" sz="3600" dirty="0" smtClean="0">
                <a:solidFill>
                  <a:srgbClr val="FF0000"/>
                </a:solidFill>
              </a:rPr>
              <a:t>40 секунд</a:t>
            </a:r>
            <a:r>
              <a:rPr lang="ru-RU" sz="3600" dirty="0" smtClean="0"/>
              <a:t>, а толчки потрясшие Аляску </a:t>
            </a:r>
            <a:r>
              <a:rPr lang="ru-RU" sz="3600" dirty="0" smtClean="0">
                <a:solidFill>
                  <a:srgbClr val="FF0000"/>
                </a:solidFill>
              </a:rPr>
              <a:t>24 января 1964 </a:t>
            </a:r>
            <a:r>
              <a:rPr lang="ru-RU" sz="3600" dirty="0" smtClean="0"/>
              <a:t>года не унимались </a:t>
            </a:r>
            <a:r>
              <a:rPr lang="ru-RU" sz="3600" dirty="0" smtClean="0">
                <a:solidFill>
                  <a:srgbClr val="FF0000"/>
                </a:solidFill>
              </a:rPr>
              <a:t>7 минут</a:t>
            </a:r>
            <a:r>
              <a:rPr lang="ru-RU" sz="3600" dirty="0" smtClean="0"/>
              <a:t>: три из них привели к значительным разрушениям.</a:t>
            </a:r>
            <a:endParaRPr lang="ru-RU" sz="3600" dirty="0"/>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lstStyle/>
          <a:p>
            <a:pPr algn="just"/>
            <a:r>
              <a:rPr lang="ru-RU" sz="3600" dirty="0" smtClean="0"/>
              <a:t>Большинству землетрясений предшествуют слабые подземные, толчки которые называются </a:t>
            </a:r>
            <a:r>
              <a:rPr lang="ru-RU" sz="3600" i="1" dirty="0" err="1" smtClean="0">
                <a:solidFill>
                  <a:schemeClr val="bg2">
                    <a:lumMod val="50000"/>
                  </a:schemeClr>
                </a:solidFill>
              </a:rPr>
              <a:t>форшоками</a:t>
            </a:r>
            <a:r>
              <a:rPr lang="ru-RU" sz="3600" dirty="0" smtClean="0">
                <a:solidFill>
                  <a:schemeClr val="bg2">
                    <a:lumMod val="50000"/>
                  </a:schemeClr>
                </a:solidFill>
              </a:rPr>
              <a:t>. </a:t>
            </a:r>
          </a:p>
          <a:p>
            <a:pPr algn="just"/>
            <a:endParaRPr lang="ru-RU" sz="3600" dirty="0" smtClean="0">
              <a:solidFill>
                <a:srgbClr val="FFFF00"/>
              </a:solidFill>
            </a:endParaRPr>
          </a:p>
          <a:p>
            <a:pPr algn="just"/>
            <a:r>
              <a:rPr lang="ru-RU" sz="3200" dirty="0" smtClean="0">
                <a:solidFill>
                  <a:srgbClr val="002060"/>
                </a:solidFill>
              </a:rPr>
              <a:t>Они могут опережать главный толчок на неопределенный промежуток времени: минуты, часы и даже месяцы.</a:t>
            </a:r>
            <a:endParaRPr lang="ru-RU" sz="3200" dirty="0">
              <a:solidFill>
                <a:srgbClr val="002060"/>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lstStyle/>
          <a:p>
            <a:pPr algn="just"/>
            <a:r>
              <a:rPr lang="ru-RU" sz="3600" dirty="0" smtClean="0"/>
              <a:t>После землетрясения еще долгое время могут ощущаться подземные толчки, сила которых убывает со временем - это </a:t>
            </a:r>
            <a:r>
              <a:rPr lang="ru-RU" sz="3600" i="1" dirty="0" err="1" smtClean="0">
                <a:solidFill>
                  <a:schemeClr val="bg2">
                    <a:lumMod val="50000"/>
                  </a:schemeClr>
                </a:solidFill>
              </a:rPr>
              <a:t>афтершоки</a:t>
            </a:r>
            <a:r>
              <a:rPr lang="ru-RU" sz="3600" dirty="0" smtClean="0">
                <a:solidFill>
                  <a:schemeClr val="bg2">
                    <a:lumMod val="50000"/>
                  </a:schemeClr>
                </a:solidFill>
              </a:rPr>
              <a:t>.</a:t>
            </a:r>
            <a:r>
              <a:rPr lang="ru-RU" sz="3600" dirty="0" smtClean="0"/>
              <a:t> </a:t>
            </a:r>
          </a:p>
          <a:p>
            <a:pPr algn="just"/>
            <a:endParaRPr lang="ru-RU" sz="2400" dirty="0" smtClean="0"/>
          </a:p>
          <a:p>
            <a:pPr algn="just"/>
            <a:r>
              <a:rPr lang="ru-RU" sz="2800" dirty="0" smtClean="0">
                <a:solidFill>
                  <a:srgbClr val="002060"/>
                </a:solidFill>
              </a:rPr>
              <a:t>Иногда их сила сравнима с силой землетрясения. Бывает, что эпицентр такого </a:t>
            </a:r>
            <a:r>
              <a:rPr lang="ru-RU" sz="2800" dirty="0" err="1" smtClean="0">
                <a:solidFill>
                  <a:srgbClr val="002060"/>
                </a:solidFill>
              </a:rPr>
              <a:t>афтершока</a:t>
            </a:r>
            <a:r>
              <a:rPr lang="ru-RU" sz="2800" dirty="0" smtClean="0">
                <a:solidFill>
                  <a:srgbClr val="002060"/>
                </a:solidFill>
              </a:rPr>
              <a:t> смещается относительно эпицентра, что может привести к новым непредвиденным разрушениям.</a:t>
            </a:r>
            <a:endParaRPr lang="ru-RU" sz="2800" dirty="0">
              <a:solidFill>
                <a:srgbClr val="002060"/>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normAutofit lnSpcReduction="10000"/>
          </a:bodyPr>
          <a:lstStyle/>
          <a:p>
            <a:pPr algn="just"/>
            <a:r>
              <a:rPr lang="ru-RU" sz="3600" dirty="0" smtClean="0">
                <a:solidFill>
                  <a:srgbClr val="002060"/>
                </a:solidFill>
              </a:rPr>
              <a:t>В 1985 году на мексиканскую столицу Мехико обрушилось землетрясение силой </a:t>
            </a:r>
            <a:r>
              <a:rPr lang="en-US" sz="3600" dirty="0" smtClean="0">
                <a:solidFill>
                  <a:srgbClr val="002060"/>
                </a:solidFill>
              </a:rPr>
              <a:t>XI </a:t>
            </a:r>
            <a:r>
              <a:rPr lang="ru-RU" sz="3600" dirty="0" smtClean="0">
                <a:solidFill>
                  <a:srgbClr val="002060"/>
                </a:solidFill>
              </a:rPr>
              <a:t>баллов по шкале </a:t>
            </a:r>
            <a:r>
              <a:rPr lang="ru-RU" sz="3600" dirty="0" err="1" smtClean="0">
                <a:solidFill>
                  <a:srgbClr val="002060"/>
                </a:solidFill>
              </a:rPr>
              <a:t>Меркалли</a:t>
            </a:r>
            <a:r>
              <a:rPr lang="ru-RU" sz="3600" dirty="0" smtClean="0">
                <a:solidFill>
                  <a:srgbClr val="002060"/>
                </a:solidFill>
              </a:rPr>
              <a:t>. На следующий день произошел </a:t>
            </a:r>
            <a:r>
              <a:rPr lang="ru-RU" sz="3600" dirty="0" err="1" smtClean="0">
                <a:solidFill>
                  <a:srgbClr val="002060"/>
                </a:solidFill>
              </a:rPr>
              <a:t>афтершок</a:t>
            </a:r>
            <a:r>
              <a:rPr lang="ru-RU" sz="3600" dirty="0" smtClean="0">
                <a:solidFill>
                  <a:srgbClr val="002060"/>
                </a:solidFill>
              </a:rPr>
              <a:t>, сила которого достигла Х баллов. В результате этих двух ударов подземной стихии погибло около 10 000 человек, а город остался лежать в руинах.</a:t>
            </a:r>
            <a:endParaRPr lang="ru-RU" sz="3600" dirty="0">
              <a:solidFill>
                <a:srgbClr val="002060"/>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lstStyle/>
          <a:p>
            <a:pPr algn="just"/>
            <a:r>
              <a:rPr lang="ru-RU" sz="3600" i="1" dirty="0" smtClean="0">
                <a:solidFill>
                  <a:srgbClr val="FF0000"/>
                </a:solidFill>
              </a:rPr>
              <a:t>Шкала </a:t>
            </a:r>
            <a:r>
              <a:rPr lang="ru-RU" sz="3600" i="1" dirty="0" err="1" smtClean="0">
                <a:solidFill>
                  <a:srgbClr val="FF0000"/>
                </a:solidFill>
              </a:rPr>
              <a:t>Меркали</a:t>
            </a:r>
            <a:r>
              <a:rPr lang="ru-RU" sz="3600" i="1" dirty="0" smtClean="0">
                <a:solidFill>
                  <a:srgbClr val="FF0000"/>
                </a:solidFill>
              </a:rPr>
              <a:t> от </a:t>
            </a:r>
            <a:r>
              <a:rPr lang="en-US" sz="3600" i="1" dirty="0" smtClean="0">
                <a:solidFill>
                  <a:srgbClr val="FF0000"/>
                </a:solidFill>
              </a:rPr>
              <a:t>I</a:t>
            </a:r>
            <a:r>
              <a:rPr lang="ru-RU" sz="3600" i="1" dirty="0" smtClean="0">
                <a:solidFill>
                  <a:srgbClr val="FF0000"/>
                </a:solidFill>
              </a:rPr>
              <a:t> до </a:t>
            </a:r>
            <a:r>
              <a:rPr lang="en-US" sz="3600" i="1" dirty="0" smtClean="0">
                <a:solidFill>
                  <a:srgbClr val="FF0000"/>
                </a:solidFill>
              </a:rPr>
              <a:t>XII</a:t>
            </a:r>
            <a:r>
              <a:rPr lang="ru-RU" sz="3600" i="1" dirty="0" smtClean="0">
                <a:solidFill>
                  <a:srgbClr val="FF0000"/>
                </a:solidFill>
              </a:rPr>
              <a:t> баллов.</a:t>
            </a:r>
            <a:endParaRPr lang="ru-RU" sz="3600" dirty="0" smtClean="0">
              <a:solidFill>
                <a:srgbClr val="FF0000"/>
              </a:solidFill>
            </a:endParaRPr>
          </a:p>
          <a:p>
            <a:pPr algn="just"/>
            <a:r>
              <a:rPr lang="en-US" sz="3600" i="1" dirty="0" smtClean="0">
                <a:solidFill>
                  <a:srgbClr val="FFC000"/>
                </a:solidFill>
              </a:rPr>
              <a:t>II</a:t>
            </a:r>
            <a:r>
              <a:rPr lang="ru-RU" sz="3600" i="1" dirty="0" smtClean="0">
                <a:solidFill>
                  <a:srgbClr val="FFC000"/>
                </a:solidFill>
              </a:rPr>
              <a:t> балла – очень слабые толчки и колебания, покачивание висящих предметов</a:t>
            </a:r>
            <a:endParaRPr lang="ru-RU" sz="3600" dirty="0" smtClean="0">
              <a:solidFill>
                <a:srgbClr val="FFC000"/>
              </a:solidFill>
            </a:endParaRPr>
          </a:p>
          <a:p>
            <a:pPr algn="just"/>
            <a:r>
              <a:rPr lang="en-US" sz="3600" i="1" dirty="0" smtClean="0">
                <a:solidFill>
                  <a:srgbClr val="FFC000"/>
                </a:solidFill>
              </a:rPr>
              <a:t>XII</a:t>
            </a:r>
            <a:r>
              <a:rPr lang="ru-RU" sz="3600" i="1" dirty="0" smtClean="0">
                <a:solidFill>
                  <a:srgbClr val="FFC000"/>
                </a:solidFill>
              </a:rPr>
              <a:t> баллов – катастрофическое землетрясение, земля идет волнами, незакрепленные предметы разлетаются.</a:t>
            </a:r>
            <a:endParaRPr lang="ru-RU" sz="3600" dirty="0">
              <a:solidFill>
                <a:srgbClr val="FFC000"/>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539552" y="476672"/>
            <a:ext cx="7993261" cy="5184576"/>
          </a:xfrm>
        </p:spPr>
        <p:txBody>
          <a:bodyPr/>
          <a:lstStyle/>
          <a:p>
            <a:pPr algn="just"/>
            <a:r>
              <a:rPr lang="ru-RU" sz="3600" dirty="0" smtClean="0"/>
              <a:t>Энергия землетрясения проявляется в форме мощных возмущений, называемых </a:t>
            </a:r>
            <a:r>
              <a:rPr lang="ru-RU" sz="3600" i="1" dirty="0" smtClean="0">
                <a:solidFill>
                  <a:schemeClr val="bg2">
                    <a:lumMod val="50000"/>
                  </a:schemeClr>
                </a:solidFill>
              </a:rPr>
              <a:t>сейсмическими волнами</a:t>
            </a:r>
            <a:r>
              <a:rPr lang="ru-RU" sz="3600" dirty="0" smtClean="0"/>
              <a:t>, которые перемещаясь по горным породам смещают и деформируют их.</a:t>
            </a:r>
            <a:endParaRPr lang="ru-RU" sz="3600" dirty="0"/>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04664"/>
            <a:ext cx="7993261" cy="5184576"/>
          </a:xfrm>
        </p:spPr>
        <p:txBody>
          <a:bodyPr/>
          <a:lstStyle/>
          <a:p>
            <a:pPr algn="just"/>
            <a:r>
              <a:rPr lang="ru-RU" sz="3600" dirty="0" smtClean="0"/>
              <a:t>Существуют три вида волн: </a:t>
            </a:r>
            <a:r>
              <a:rPr lang="ru-RU" sz="3600" i="1" dirty="0" smtClean="0">
                <a:solidFill>
                  <a:schemeClr val="bg2">
                    <a:lumMod val="50000"/>
                  </a:schemeClr>
                </a:solidFill>
              </a:rPr>
              <a:t>первичные</a:t>
            </a:r>
            <a:r>
              <a:rPr lang="ru-RU" sz="3600" dirty="0" smtClean="0"/>
              <a:t> (</a:t>
            </a:r>
            <a:r>
              <a:rPr lang="ru-RU" sz="3600" dirty="0" err="1" smtClean="0"/>
              <a:t>primary</a:t>
            </a:r>
            <a:r>
              <a:rPr lang="ru-RU" sz="3600" dirty="0" smtClean="0"/>
              <a:t>) </a:t>
            </a:r>
            <a:r>
              <a:rPr lang="ru-RU" sz="3600" i="1" dirty="0" err="1" smtClean="0"/>
              <a:t>р</a:t>
            </a:r>
            <a:r>
              <a:rPr lang="ru-RU" sz="3600" i="1" dirty="0" smtClean="0"/>
              <a:t> </a:t>
            </a:r>
            <a:r>
              <a:rPr lang="ru-RU" sz="3600" dirty="0" smtClean="0"/>
              <a:t>и </a:t>
            </a:r>
            <a:r>
              <a:rPr lang="ru-RU" sz="3600" i="1" dirty="0" smtClean="0">
                <a:solidFill>
                  <a:schemeClr val="bg2">
                    <a:lumMod val="50000"/>
                  </a:schemeClr>
                </a:solidFill>
              </a:rPr>
              <a:t>вторичные</a:t>
            </a:r>
            <a:r>
              <a:rPr lang="ru-RU" sz="3600" dirty="0" smtClean="0"/>
              <a:t> (</a:t>
            </a:r>
            <a:r>
              <a:rPr lang="ru-RU" sz="3600" dirty="0" err="1" smtClean="0"/>
              <a:t>secondary</a:t>
            </a:r>
            <a:r>
              <a:rPr lang="ru-RU" sz="3600" dirty="0" smtClean="0"/>
              <a:t>) </a:t>
            </a:r>
            <a:r>
              <a:rPr lang="ru-RU" sz="3600" i="1" dirty="0" smtClean="0"/>
              <a:t>S, </a:t>
            </a:r>
            <a:r>
              <a:rPr lang="ru-RU" sz="3600" dirty="0" smtClean="0"/>
              <a:t>которые соответственно называют </a:t>
            </a:r>
            <a:r>
              <a:rPr lang="ru-RU" sz="3600" dirty="0" smtClean="0">
                <a:solidFill>
                  <a:schemeClr val="bg2">
                    <a:lumMod val="50000"/>
                  </a:schemeClr>
                </a:solidFill>
              </a:rPr>
              <a:t>продольными</a:t>
            </a:r>
            <a:r>
              <a:rPr lang="ru-RU" sz="3600" dirty="0" smtClean="0"/>
              <a:t> и </a:t>
            </a:r>
            <a:r>
              <a:rPr lang="ru-RU" sz="3600" dirty="0" smtClean="0">
                <a:solidFill>
                  <a:schemeClr val="bg2">
                    <a:lumMod val="50000"/>
                  </a:schemeClr>
                </a:solidFill>
              </a:rPr>
              <a:t>поперечными</a:t>
            </a:r>
            <a:r>
              <a:rPr lang="ru-RU" sz="3600" dirty="0" smtClean="0"/>
              <a:t>, а также </a:t>
            </a:r>
            <a:r>
              <a:rPr lang="ru-RU" sz="3600" dirty="0" smtClean="0">
                <a:solidFill>
                  <a:schemeClr val="bg2">
                    <a:lumMod val="50000"/>
                  </a:schemeClr>
                </a:solidFill>
              </a:rPr>
              <a:t>поверхностные</a:t>
            </a:r>
            <a:r>
              <a:rPr lang="ru-RU" sz="3600" dirty="0" smtClean="0">
                <a:solidFill>
                  <a:srgbClr val="FFFF00"/>
                </a:solidFill>
              </a:rPr>
              <a:t> </a:t>
            </a:r>
            <a:r>
              <a:rPr lang="ru-RU" sz="3600" dirty="0" smtClean="0"/>
              <a:t>волны. Скорость распространения </a:t>
            </a:r>
            <a:r>
              <a:rPr lang="ru-RU" sz="3600" dirty="0" smtClean="0">
                <a:solidFill>
                  <a:schemeClr val="bg2">
                    <a:lumMod val="50000"/>
                  </a:schemeClr>
                </a:solidFill>
              </a:rPr>
              <a:t>поверхностных</a:t>
            </a:r>
            <a:r>
              <a:rPr lang="ru-RU" sz="3600" dirty="0" smtClean="0">
                <a:solidFill>
                  <a:srgbClr val="FFFF00"/>
                </a:solidFill>
              </a:rPr>
              <a:t> </a:t>
            </a:r>
            <a:r>
              <a:rPr lang="ru-RU" sz="3600" dirty="0" smtClean="0"/>
              <a:t>волн зависит от свойств грунта.</a:t>
            </a:r>
            <a:endParaRPr lang="ru-RU" sz="3600" dirty="0"/>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04664"/>
            <a:ext cx="7993261" cy="5184576"/>
          </a:xfrm>
        </p:spPr>
        <p:txBody>
          <a:bodyPr/>
          <a:lstStyle/>
          <a:p>
            <a:pPr algn="just"/>
            <a:r>
              <a:rPr lang="ru-RU" sz="3600" dirty="0" smtClean="0">
                <a:solidFill>
                  <a:schemeClr val="bg2">
                    <a:lumMod val="50000"/>
                  </a:schemeClr>
                </a:solidFill>
              </a:rPr>
              <a:t>Продольная</a:t>
            </a:r>
            <a:r>
              <a:rPr lang="ru-RU" sz="3600" dirty="0" smtClean="0"/>
              <a:t> волна имеет максимальную скорость порядка 8 км/с</a:t>
            </a:r>
            <a:r>
              <a:rPr lang="ru-RU" sz="3600" i="1" dirty="0" smtClean="0"/>
              <a:t>. </a:t>
            </a:r>
          </a:p>
          <a:p>
            <a:pPr algn="just"/>
            <a:r>
              <a:rPr lang="ru-RU" sz="3600" dirty="0" smtClean="0"/>
              <a:t>При ее прохождении частицы грунта перемещаются вдоль направления движения волны. </a:t>
            </a:r>
            <a:endParaRPr lang="ru-RU" sz="3600" dirty="0"/>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04664"/>
            <a:ext cx="7993261" cy="5184576"/>
          </a:xfrm>
        </p:spPr>
        <p:txBody>
          <a:bodyPr>
            <a:normAutofit fontScale="92500" lnSpcReduction="10000"/>
          </a:bodyPr>
          <a:lstStyle/>
          <a:p>
            <a:pPr algn="just"/>
            <a:r>
              <a:rPr lang="ru-RU" sz="3600" dirty="0" smtClean="0">
                <a:solidFill>
                  <a:schemeClr val="bg2">
                    <a:lumMod val="50000"/>
                  </a:schemeClr>
                </a:solidFill>
              </a:rPr>
              <a:t>Поперечная</a:t>
            </a:r>
            <a:r>
              <a:rPr lang="ru-RU" sz="3600" dirty="0" smtClean="0"/>
              <a:t> волна вызывает перемещения частиц грунта перпендикулярно ее движению, и скорость ее распространения составляет около 4,5 км/с. В результате, чем дальше объект находится от очага землетрясения, тем больше будет интервал между толчками, вызываемый этими волнами. </a:t>
            </a:r>
            <a:r>
              <a:rPr lang="ru-RU" sz="3600" dirty="0" smtClean="0">
                <a:solidFill>
                  <a:srgbClr val="C00000"/>
                </a:solidFill>
              </a:rPr>
              <a:t>На этом принципе основано определение очага землетрясения. </a:t>
            </a:r>
            <a:endParaRPr lang="ru-RU" sz="3600" dirty="0">
              <a:solidFill>
                <a:srgbClr val="C00000"/>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04664"/>
            <a:ext cx="7993261" cy="5184576"/>
          </a:xfrm>
        </p:spPr>
        <p:txBody>
          <a:bodyPr>
            <a:normAutofit fontScale="92500"/>
          </a:bodyPr>
          <a:lstStyle/>
          <a:p>
            <a:pPr algn="just"/>
            <a:r>
              <a:rPr lang="ru-RU" sz="3600" dirty="0" smtClean="0"/>
              <a:t>Третий вид сейсмических волн является результатом преобразования на границе среды названных двух видов волн и носит название </a:t>
            </a:r>
            <a:r>
              <a:rPr lang="ru-RU" sz="3600" dirty="0" smtClean="0">
                <a:solidFill>
                  <a:schemeClr val="bg2">
                    <a:lumMod val="50000"/>
                  </a:schemeClr>
                </a:solidFill>
              </a:rPr>
              <a:t>поверхностных</a:t>
            </a:r>
            <a:r>
              <a:rPr lang="ru-RU" sz="3600" dirty="0" smtClean="0"/>
              <a:t> или </a:t>
            </a:r>
            <a:r>
              <a:rPr lang="ru-RU" sz="3600" dirty="0" smtClean="0">
                <a:solidFill>
                  <a:schemeClr val="bg2">
                    <a:lumMod val="50000"/>
                  </a:schemeClr>
                </a:solidFill>
              </a:rPr>
              <a:t>волн Рэлея</a:t>
            </a:r>
            <a:r>
              <a:rPr lang="ru-RU" sz="3600" dirty="0" smtClean="0"/>
              <a:t>. </a:t>
            </a:r>
          </a:p>
          <a:p>
            <a:pPr algn="just"/>
            <a:r>
              <a:rPr lang="ru-RU" sz="3600" dirty="0" smtClean="0">
                <a:solidFill>
                  <a:srgbClr val="C00000"/>
                </a:solidFill>
              </a:rPr>
              <a:t>В зависимости от свойств грунта скорость распространения этих волн изменяется</a:t>
            </a:r>
            <a:r>
              <a:rPr lang="ru-RU" sz="3600" dirty="0" smtClean="0"/>
              <a:t> и составляет от 0,2 до 5,6 км/с. </a:t>
            </a:r>
          </a:p>
          <a:p>
            <a:pPr algn="just"/>
            <a:endParaRPr lang="ru-RU" sz="3600" dirty="0">
              <a:solidFill>
                <a:srgbClr val="C00000"/>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04664"/>
            <a:ext cx="7993261" cy="5184576"/>
          </a:xfrm>
        </p:spPr>
        <p:txBody>
          <a:bodyPr>
            <a:normAutofit lnSpcReduction="10000"/>
          </a:bodyPr>
          <a:lstStyle/>
          <a:p>
            <a:pPr algn="just"/>
            <a:r>
              <a:rPr lang="ru-RU" sz="3600" dirty="0" smtClean="0"/>
              <a:t>Место, где происходит разрушение породы, обычно расположено на некоторой глубине. </a:t>
            </a:r>
          </a:p>
          <a:p>
            <a:pPr algn="just"/>
            <a:endParaRPr lang="ru-RU" sz="3600" dirty="0" smtClean="0"/>
          </a:p>
          <a:p>
            <a:pPr algn="just"/>
            <a:r>
              <a:rPr lang="ru-RU" sz="3600" dirty="0" smtClean="0"/>
              <a:t>Область в недрах планеты, откуда во всех направлениях распространяются сейсмические волны, называется </a:t>
            </a:r>
            <a:r>
              <a:rPr lang="ru-RU" sz="3600" i="1" dirty="0" smtClean="0">
                <a:solidFill>
                  <a:schemeClr val="bg2">
                    <a:lumMod val="50000"/>
                  </a:schemeClr>
                </a:solidFill>
              </a:rPr>
              <a:t>очагом землетрясения</a:t>
            </a:r>
            <a:r>
              <a:rPr lang="ru-RU" sz="3600" i="1" dirty="0" smtClean="0">
                <a:solidFill>
                  <a:srgbClr val="FFFF00"/>
                </a:solidFill>
              </a:rPr>
              <a:t> </a:t>
            </a:r>
            <a:r>
              <a:rPr lang="ru-RU" sz="3600" dirty="0" smtClean="0"/>
              <a:t>или </a:t>
            </a:r>
            <a:r>
              <a:rPr lang="ru-RU" sz="3600" i="1" dirty="0" smtClean="0">
                <a:solidFill>
                  <a:schemeClr val="bg2">
                    <a:lumMod val="50000"/>
                  </a:schemeClr>
                </a:solidFill>
              </a:rPr>
              <a:t>гипоцентром</a:t>
            </a:r>
            <a:r>
              <a:rPr lang="ru-RU" sz="3600" dirty="0" smtClean="0"/>
              <a:t>.</a:t>
            </a:r>
          </a:p>
          <a:p>
            <a:pPr algn="just"/>
            <a:endParaRPr lang="ru-RU" sz="3600" dirty="0">
              <a:solidFill>
                <a:srgbClr val="C00000"/>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04664"/>
            <a:ext cx="7993261" cy="5184576"/>
          </a:xfrm>
        </p:spPr>
        <p:txBody>
          <a:bodyPr/>
          <a:lstStyle/>
          <a:p>
            <a:pPr algn="just"/>
            <a:r>
              <a:rPr lang="ru-RU" sz="3600" dirty="0" smtClean="0"/>
              <a:t>Точка на поверхности земли, находящаяся непосредственно над очагом землетрясения, называется </a:t>
            </a:r>
            <a:r>
              <a:rPr lang="ru-RU" sz="3600" i="1" dirty="0" smtClean="0">
                <a:solidFill>
                  <a:schemeClr val="bg2">
                    <a:lumMod val="50000"/>
                  </a:schemeClr>
                </a:solidFill>
              </a:rPr>
              <a:t>эпицентром</a:t>
            </a:r>
            <a:r>
              <a:rPr lang="ru-RU" sz="3600" dirty="0" smtClean="0"/>
              <a:t>.</a:t>
            </a:r>
          </a:p>
          <a:p>
            <a:pPr algn="just"/>
            <a:endParaRPr lang="ru-RU" sz="3600" dirty="0">
              <a:solidFill>
                <a:srgbClr val="C00000"/>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04664"/>
            <a:ext cx="7993261" cy="5184576"/>
          </a:xfrm>
        </p:spPr>
        <p:txBody>
          <a:bodyPr>
            <a:normAutofit fontScale="92500" lnSpcReduction="10000"/>
          </a:bodyPr>
          <a:lstStyle/>
          <a:p>
            <a:pPr algn="just"/>
            <a:r>
              <a:rPr lang="ru-RU" sz="3600" dirty="0" smtClean="0">
                <a:solidFill>
                  <a:srgbClr val="FF0000"/>
                </a:solidFill>
              </a:rPr>
              <a:t>По расположению гипоцентра различают землетрясения:</a:t>
            </a:r>
          </a:p>
          <a:p>
            <a:pPr algn="just"/>
            <a:r>
              <a:rPr lang="ru-RU" sz="3200" dirty="0" smtClean="0"/>
              <a:t>нормальные при глубине очага 0-70 км</a:t>
            </a:r>
          </a:p>
          <a:p>
            <a:pPr algn="just"/>
            <a:r>
              <a:rPr lang="ru-RU" sz="3000" dirty="0" smtClean="0"/>
              <a:t>промежуточные при глубине очага 70-300 км</a:t>
            </a:r>
          </a:p>
          <a:p>
            <a:pPr algn="just"/>
            <a:r>
              <a:rPr lang="ru-RU" sz="3200" dirty="0" smtClean="0"/>
              <a:t>глубокофокусные при глубине очага свыше 300 км.</a:t>
            </a:r>
          </a:p>
          <a:p>
            <a:pPr algn="just"/>
            <a:r>
              <a:rPr lang="ru-RU" sz="2400" dirty="0" smtClean="0">
                <a:solidFill>
                  <a:srgbClr val="002060"/>
                </a:solidFill>
              </a:rPr>
              <a:t>Последние отмечаются большой величиной выделенной энергии, но происходят редко. Большая часть энергии колебания, вызванного землетрясением, поглощается при прохождении толщин грунта, что уменьшает их проявление на поверхности земли по мере удаления от оча­га.</a:t>
            </a:r>
          </a:p>
          <a:p>
            <a:pPr algn="just"/>
            <a:endParaRPr lang="ru-RU" sz="3600" dirty="0">
              <a:solidFill>
                <a:srgbClr val="C00000"/>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04664"/>
            <a:ext cx="7993261" cy="5184576"/>
          </a:xfrm>
        </p:spPr>
        <p:txBody>
          <a:bodyPr>
            <a:normAutofit fontScale="92500"/>
          </a:bodyPr>
          <a:lstStyle/>
          <a:p>
            <a:pPr algn="just"/>
            <a:r>
              <a:rPr lang="ru-RU" sz="2800" dirty="0" smtClean="0"/>
              <a:t>Территория, на которой ощущается каждое сильное землетрясение, обычно весьма обширна и для оценки его проявления в различных, в том числе удаленных от эпицентра, точках на поверхности земли требуется размещение значительного количества сейсмических станций и привлечение специалистов к обследованию землетрясений. </a:t>
            </a:r>
          </a:p>
          <a:p>
            <a:pPr algn="just"/>
            <a:r>
              <a:rPr lang="ru-RU" sz="2800" dirty="0" smtClean="0">
                <a:solidFill>
                  <a:schemeClr val="bg2">
                    <a:lumMod val="50000"/>
                  </a:schemeClr>
                </a:solidFill>
              </a:rPr>
              <a:t>После сбора сообщений о подземных толчках по многочисленным объектам оценивается величина проявления интенсивности землетрясения. </a:t>
            </a:r>
            <a:endParaRPr lang="ru-RU" sz="2800" dirty="0">
              <a:solidFill>
                <a:schemeClr val="bg2">
                  <a:lumMod val="50000"/>
                </a:schemeClr>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04664"/>
            <a:ext cx="7993261" cy="5184576"/>
          </a:xfrm>
        </p:spPr>
        <p:txBody>
          <a:bodyPr/>
          <a:lstStyle/>
          <a:p>
            <a:pPr algn="just"/>
            <a:r>
              <a:rPr lang="ru-RU" sz="2800" dirty="0" smtClean="0"/>
              <a:t>Там, где их проявление равноценно, точки, соответствующие этим объектам, соединяются, образуя кривые, которые называются </a:t>
            </a:r>
            <a:r>
              <a:rPr lang="ru-RU" sz="2800" i="1" dirty="0" err="1" smtClean="0">
                <a:solidFill>
                  <a:schemeClr val="bg2">
                    <a:lumMod val="50000"/>
                  </a:schemeClr>
                </a:solidFill>
              </a:rPr>
              <a:t>изосейстами</a:t>
            </a:r>
            <a:r>
              <a:rPr lang="ru-RU" sz="2800" i="1" dirty="0" smtClean="0">
                <a:solidFill>
                  <a:schemeClr val="bg2">
                    <a:lumMod val="50000"/>
                  </a:schemeClr>
                </a:solidFill>
              </a:rPr>
              <a:t>. </a:t>
            </a:r>
          </a:p>
          <a:p>
            <a:pPr algn="just"/>
            <a:r>
              <a:rPr lang="ru-RU" sz="2800" dirty="0" smtClean="0"/>
              <a:t>По мере удаления от эпицентральной области интенсивность воздействия, как правило, убывает. </a:t>
            </a:r>
          </a:p>
          <a:p>
            <a:pPr algn="just"/>
            <a:r>
              <a:rPr lang="ru-RU" sz="2800" dirty="0" smtClean="0"/>
              <a:t>В зоне, находящейся вблизи эпицентра - эпицентральной области, характер колебаний поверхности земли отличается от остальных зон, где проявлялось землетрясение. </a:t>
            </a:r>
            <a:endParaRPr lang="ru-RU" sz="2800" dirty="0">
              <a:solidFill>
                <a:srgbClr val="FFFF00"/>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04664"/>
            <a:ext cx="7993261" cy="5184576"/>
          </a:xfrm>
        </p:spPr>
        <p:txBody>
          <a:bodyPr/>
          <a:lstStyle/>
          <a:p>
            <a:pPr algn="just"/>
            <a:r>
              <a:rPr lang="ru-RU" sz="3200" dirty="0" smtClean="0"/>
              <a:t>Для эпицентральной области характерно проявление вертикальных составляющих сейсмического воздействия, а по мере удаления от эпицентра доминирующее значение приобретают горизонтальные составляющие. </a:t>
            </a:r>
            <a:endParaRPr lang="ru-RU" sz="3200" dirty="0">
              <a:solidFill>
                <a:srgbClr val="FFFF00"/>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04664"/>
            <a:ext cx="7993261" cy="5184576"/>
          </a:xfrm>
        </p:spPr>
        <p:txBody>
          <a:bodyPr/>
          <a:lstStyle/>
          <a:p>
            <a:pPr algn="just"/>
            <a:r>
              <a:rPr lang="ru-RU" sz="3200" dirty="0" smtClean="0"/>
              <a:t>Одной из характеристик, которая позволяет оценить разрушительный эффект землетрясения, является количество энергии, выделенное в очаге. </a:t>
            </a:r>
            <a:r>
              <a:rPr lang="ru-RU" sz="3600" dirty="0" smtClean="0"/>
              <a:t>Величина полной энергии сейсмических волн, характеризующая мощность очага, получила название </a:t>
            </a:r>
            <a:r>
              <a:rPr lang="ru-RU" sz="3600" i="1" dirty="0" smtClean="0">
                <a:solidFill>
                  <a:schemeClr val="bg2">
                    <a:lumMod val="50000"/>
                  </a:schemeClr>
                </a:solidFill>
              </a:rPr>
              <a:t>магнитуды землетрясения </a:t>
            </a:r>
            <a:endParaRPr lang="ru-RU" sz="3600" i="1" dirty="0">
              <a:solidFill>
                <a:schemeClr val="bg2">
                  <a:lumMod val="50000"/>
                </a:schemeClr>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04664"/>
            <a:ext cx="7993261" cy="5184576"/>
          </a:xfrm>
        </p:spPr>
        <p:txBody>
          <a:bodyPr>
            <a:normAutofit fontScale="92500" lnSpcReduction="10000"/>
          </a:bodyPr>
          <a:lstStyle/>
          <a:p>
            <a:pPr algn="just"/>
            <a:r>
              <a:rPr lang="ru-RU" sz="3200" i="1" dirty="0" smtClean="0"/>
              <a:t>Рихтер предложил (от 1 до 9 магнитуд) измерять энергию землетрясений, выделяющаяся в очаге. </a:t>
            </a:r>
            <a:endParaRPr lang="ru-RU" sz="3200" dirty="0" smtClean="0"/>
          </a:p>
          <a:p>
            <a:pPr algn="just"/>
            <a:r>
              <a:rPr lang="ru-RU" sz="2800" dirty="0" smtClean="0"/>
              <a:t>Магнитуду землетрясения определяют на основании максимальной амплитуды, записанной сейсмогра­фом, и находят по формуле, эта зависимость логарифмическая </a:t>
            </a:r>
          </a:p>
          <a:p>
            <a:pPr algn="ctr"/>
            <a:r>
              <a:rPr lang="ru-RU" sz="3200" dirty="0" smtClean="0">
                <a:solidFill>
                  <a:srgbClr val="C00000"/>
                </a:solidFill>
              </a:rPr>
              <a:t>М = </a:t>
            </a:r>
            <a:r>
              <a:rPr lang="ru-RU" sz="3200" dirty="0" err="1" smtClean="0">
                <a:solidFill>
                  <a:srgbClr val="C00000"/>
                </a:solidFill>
              </a:rPr>
              <a:t>Ig</a:t>
            </a:r>
            <a:r>
              <a:rPr lang="ru-RU" sz="3200" dirty="0" smtClean="0">
                <a:solidFill>
                  <a:srgbClr val="C00000"/>
                </a:solidFill>
              </a:rPr>
              <a:t> </a:t>
            </a:r>
            <a:r>
              <a:rPr lang="ru-RU" sz="3200" i="1" dirty="0" smtClean="0">
                <a:solidFill>
                  <a:srgbClr val="C00000"/>
                </a:solidFill>
              </a:rPr>
              <a:t>А </a:t>
            </a:r>
            <a:r>
              <a:rPr lang="ru-RU" sz="3200" dirty="0" smtClean="0">
                <a:solidFill>
                  <a:srgbClr val="C00000"/>
                </a:solidFill>
              </a:rPr>
              <a:t>– </a:t>
            </a:r>
            <a:r>
              <a:rPr lang="ru-RU" sz="3200" dirty="0" err="1" smtClean="0">
                <a:solidFill>
                  <a:srgbClr val="C00000"/>
                </a:solidFill>
              </a:rPr>
              <a:t>Ig</a:t>
            </a:r>
            <a:r>
              <a:rPr lang="ru-RU" sz="3200" i="1" dirty="0" err="1" smtClean="0">
                <a:solidFill>
                  <a:srgbClr val="C00000"/>
                </a:solidFill>
              </a:rPr>
              <a:t>А</a:t>
            </a:r>
            <a:r>
              <a:rPr lang="ru-RU" sz="3200" i="1" baseline="-25000" dirty="0" err="1" smtClean="0">
                <a:solidFill>
                  <a:srgbClr val="C00000"/>
                </a:solidFill>
              </a:rPr>
              <a:t>о</a:t>
            </a:r>
            <a:r>
              <a:rPr lang="ru-RU" sz="3200" i="1" dirty="0" err="1" smtClean="0">
                <a:solidFill>
                  <a:srgbClr val="C00000"/>
                </a:solidFill>
              </a:rPr>
              <a:t>=</a:t>
            </a:r>
            <a:r>
              <a:rPr lang="ru-RU" sz="3200" i="1" dirty="0" smtClean="0">
                <a:solidFill>
                  <a:srgbClr val="C00000"/>
                </a:solidFill>
              </a:rPr>
              <a:t> </a:t>
            </a:r>
            <a:r>
              <a:rPr lang="ru-RU" sz="3200" dirty="0" err="1" smtClean="0">
                <a:solidFill>
                  <a:srgbClr val="C00000"/>
                </a:solidFill>
              </a:rPr>
              <a:t>Ig</a:t>
            </a:r>
            <a:r>
              <a:rPr lang="ru-RU" sz="3200" dirty="0" smtClean="0">
                <a:solidFill>
                  <a:srgbClr val="C00000"/>
                </a:solidFill>
              </a:rPr>
              <a:t> </a:t>
            </a:r>
            <a:r>
              <a:rPr lang="ru-RU" sz="3200" i="1" dirty="0" smtClean="0">
                <a:solidFill>
                  <a:srgbClr val="C00000"/>
                </a:solidFill>
              </a:rPr>
              <a:t>(А/</a:t>
            </a:r>
            <a:r>
              <a:rPr lang="ru-RU" sz="3200" i="1" dirty="0" err="1" smtClean="0">
                <a:solidFill>
                  <a:srgbClr val="C00000"/>
                </a:solidFill>
              </a:rPr>
              <a:t>А</a:t>
            </a:r>
            <a:r>
              <a:rPr lang="ru-RU" sz="3200" i="1" baseline="-25000" dirty="0" err="1" smtClean="0">
                <a:solidFill>
                  <a:srgbClr val="C00000"/>
                </a:solidFill>
              </a:rPr>
              <a:t>о</a:t>
            </a:r>
            <a:r>
              <a:rPr lang="ru-RU" sz="3200" i="1" dirty="0" smtClean="0">
                <a:solidFill>
                  <a:srgbClr val="C00000"/>
                </a:solidFill>
              </a:rPr>
              <a:t>),</a:t>
            </a:r>
            <a:endParaRPr lang="ru-RU" sz="3200" dirty="0" smtClean="0">
              <a:solidFill>
                <a:srgbClr val="C00000"/>
              </a:solidFill>
            </a:endParaRPr>
          </a:p>
          <a:p>
            <a:pPr algn="just"/>
            <a:r>
              <a:rPr lang="ru-RU" sz="3200" dirty="0" smtClean="0"/>
              <a:t> </a:t>
            </a:r>
            <a:r>
              <a:rPr lang="ru-RU" sz="2800" dirty="0" smtClean="0">
                <a:solidFill>
                  <a:srgbClr val="002060"/>
                </a:solidFill>
              </a:rPr>
              <a:t>где </a:t>
            </a:r>
            <a:r>
              <a:rPr lang="ru-RU" sz="2800" i="1" dirty="0" smtClean="0">
                <a:solidFill>
                  <a:srgbClr val="002060"/>
                </a:solidFill>
              </a:rPr>
              <a:t>А, </a:t>
            </a:r>
            <a:r>
              <a:rPr lang="ru-RU" sz="2800" i="1" dirty="0" err="1" smtClean="0">
                <a:solidFill>
                  <a:srgbClr val="002060"/>
                </a:solidFill>
              </a:rPr>
              <a:t>Ао</a:t>
            </a:r>
            <a:r>
              <a:rPr lang="ru-RU" sz="2800" i="1" dirty="0" smtClean="0">
                <a:solidFill>
                  <a:srgbClr val="002060"/>
                </a:solidFill>
              </a:rPr>
              <a:t> </a:t>
            </a:r>
            <a:r>
              <a:rPr lang="ru-RU" sz="2800" dirty="0" smtClean="0">
                <a:solidFill>
                  <a:srgbClr val="002060"/>
                </a:solidFill>
              </a:rPr>
              <a:t>- соответственно максимальные амплитуды рассматрива­емого и слабого (нулевого) землетрясения на расстоянии </a:t>
            </a:r>
            <a:r>
              <a:rPr lang="ru-RU" sz="2800" i="1" dirty="0" smtClean="0">
                <a:solidFill>
                  <a:srgbClr val="002060"/>
                </a:solidFill>
              </a:rPr>
              <a:t>L </a:t>
            </a:r>
            <a:r>
              <a:rPr lang="ru-RU" sz="2800" dirty="0" smtClean="0">
                <a:solidFill>
                  <a:srgbClr val="002060"/>
                </a:solidFill>
              </a:rPr>
              <a:t>от эпицентра.</a:t>
            </a:r>
            <a:endParaRPr lang="ru-RU" sz="2800" dirty="0">
              <a:solidFill>
                <a:srgbClr val="002060"/>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04664"/>
            <a:ext cx="7993261" cy="5184576"/>
          </a:xfrm>
        </p:spPr>
        <p:txBody>
          <a:bodyPr/>
          <a:lstStyle/>
          <a:p>
            <a:pPr algn="just"/>
            <a:r>
              <a:rPr lang="ru-RU" sz="3200" dirty="0" smtClean="0"/>
              <a:t>Обычно магнитуду определяют по записям нескольких станций, где установлены сейсмографы, но в принципе она может быть найдена и по записи одной станции.</a:t>
            </a:r>
          </a:p>
          <a:p>
            <a:pPr algn="just"/>
            <a:r>
              <a:rPr lang="ru-RU" sz="3200" dirty="0" smtClean="0"/>
              <a:t>Таким образом, при магнитуде </a:t>
            </a:r>
            <a:r>
              <a:rPr lang="ru-RU" sz="3200" i="1" dirty="0" smtClean="0"/>
              <a:t>М7 </a:t>
            </a:r>
            <a:r>
              <a:rPr lang="ru-RU" sz="3200" dirty="0" smtClean="0"/>
              <a:t>высвобождается в 31 раз больше энергии, чем при </a:t>
            </a:r>
            <a:r>
              <a:rPr lang="ru-RU" sz="3200" i="1" dirty="0" smtClean="0"/>
              <a:t>М6 </a:t>
            </a:r>
            <a:r>
              <a:rPr lang="ru-RU" sz="3200" dirty="0" smtClean="0"/>
              <a:t>и в 960 раз, чем при </a:t>
            </a:r>
            <a:r>
              <a:rPr lang="ru-RU" sz="3200" i="1" dirty="0" smtClean="0"/>
              <a:t>М5. </a:t>
            </a:r>
            <a:endParaRPr lang="ru-RU" sz="2800" dirty="0">
              <a:solidFill>
                <a:srgbClr val="002060"/>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04664"/>
            <a:ext cx="7993261" cy="5184576"/>
          </a:xfrm>
        </p:spPr>
        <p:txBody>
          <a:bodyPr/>
          <a:lstStyle/>
          <a:p>
            <a:pPr algn="l"/>
            <a:r>
              <a:rPr lang="ru-RU" sz="2400" dirty="0" smtClean="0"/>
              <a:t>Таблица 1 – Классификация землетрясений по магнитуде и их среднее количество за один год на Земном шаре</a:t>
            </a:r>
          </a:p>
          <a:p>
            <a:endParaRPr lang="ru-RU" sz="3200" dirty="0" smtClean="0"/>
          </a:p>
          <a:p>
            <a:endParaRPr lang="ru-RU" sz="3200" dirty="0" smtClean="0"/>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graphicFrame>
        <p:nvGraphicFramePr>
          <p:cNvPr id="4" name="Таблица 3"/>
          <p:cNvGraphicFramePr>
            <a:graphicFrameLocks noGrp="1"/>
          </p:cNvGraphicFramePr>
          <p:nvPr/>
        </p:nvGraphicFramePr>
        <p:xfrm>
          <a:off x="1475656" y="1556792"/>
          <a:ext cx="6696744" cy="3810000"/>
        </p:xfrm>
        <a:graphic>
          <a:graphicData uri="http://schemas.openxmlformats.org/drawingml/2006/table">
            <a:tbl>
              <a:tblPr firstRow="1" bandRow="1">
                <a:tableStyleId>{5C22544A-7EE6-4342-B048-85BDC9FD1C3A}</a:tableStyleId>
              </a:tblPr>
              <a:tblGrid>
                <a:gridCol w="3096344"/>
                <a:gridCol w="1512168"/>
                <a:gridCol w="2088232"/>
              </a:tblGrid>
              <a:tr h="370840">
                <a:tc>
                  <a:txBody>
                    <a:bodyPr/>
                    <a:lstStyle/>
                    <a:p>
                      <a:r>
                        <a:rPr lang="ru-RU" sz="1800" dirty="0" smtClean="0"/>
                        <a:t>Характеристика землетрясений</a:t>
                      </a:r>
                      <a:endParaRPr lang="ru-RU"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Магнитуда (М)</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Среднее число (в год) землетрясений</a:t>
                      </a:r>
                    </a:p>
                  </a:txBody>
                  <a:tcPr/>
                </a:tc>
              </a:tr>
              <a:tr h="370840">
                <a:tc>
                  <a:txBody>
                    <a:bodyPr/>
                    <a:lstStyle/>
                    <a:p>
                      <a:r>
                        <a:rPr lang="ru-RU" sz="2000" dirty="0" smtClean="0"/>
                        <a:t>Катастрофа планетарного масштаба</a:t>
                      </a:r>
                      <a:endParaRPr lang="ru-RU"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8</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1-2</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2000" dirty="0" smtClean="0"/>
                        <a:t>Сильное, регионального масштаба</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7-8</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15-20</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2000" dirty="0" smtClean="0"/>
                        <a:t>Сильное, локального масштаба</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6-7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100-150</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2000" dirty="0" smtClean="0"/>
                        <a:t>Среднее</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5-6</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750-1000</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2000" dirty="0" smtClean="0"/>
                        <a:t>Слабое местное</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4-5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5000-7000</a:t>
                      </a:r>
                    </a:p>
                  </a:txBody>
                  <a:tcPr/>
                </a:tc>
              </a:tr>
            </a:tbl>
          </a:graphicData>
        </a:graphic>
      </p:graphicFrame>
    </p:spTree>
  </p:cSld>
  <p:clrMapOvr>
    <a:masterClrMapping/>
  </p:clrMapOvr>
  <p:transition spd="med">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04664"/>
            <a:ext cx="7993261" cy="5184576"/>
          </a:xfrm>
        </p:spPr>
        <p:txBody>
          <a:bodyPr>
            <a:normAutofit lnSpcReduction="10000"/>
          </a:bodyPr>
          <a:lstStyle/>
          <a:p>
            <a:pPr algn="just"/>
            <a:r>
              <a:rPr lang="ru-RU" sz="3200" dirty="0" smtClean="0"/>
              <a:t>В мире существуют более 50 шкал для измерения силы землетрясения. Наиболее распространенные из них: </a:t>
            </a:r>
          </a:p>
          <a:p>
            <a:pPr algn="just"/>
            <a:r>
              <a:rPr lang="ru-RU" sz="3200" dirty="0" smtClean="0"/>
              <a:t>сейсмическая шкала, оценивающая внешнее воздействие землетрясения на земную поверхность в баллах;</a:t>
            </a:r>
          </a:p>
          <a:p>
            <a:pPr algn="just"/>
            <a:r>
              <a:rPr lang="ru-RU" sz="3200" dirty="0" smtClean="0"/>
              <a:t>Землетрясение с магнитудой превышающей 7, если оно произошло вблизи населенного пункта, может иметь катастрофические последствия.</a:t>
            </a:r>
          </a:p>
          <a:p>
            <a:endParaRPr lang="ru-RU" sz="3200" dirty="0" smtClean="0"/>
          </a:p>
          <a:p>
            <a:endParaRPr lang="ru-RU" sz="3200" dirty="0" smtClean="0"/>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04664"/>
            <a:ext cx="7993261" cy="5184576"/>
          </a:xfrm>
        </p:spPr>
        <p:txBody>
          <a:bodyPr>
            <a:normAutofit lnSpcReduction="10000"/>
          </a:bodyPr>
          <a:lstStyle/>
          <a:p>
            <a:pPr algn="just"/>
            <a:r>
              <a:rPr lang="ru-RU" sz="3000" dirty="0" smtClean="0"/>
              <a:t>Если магнитуда землетрясения характеризует относительную силу землетрясения в очаге, то интенсивность землетрясения (</a:t>
            </a:r>
            <a:r>
              <a:rPr lang="ru-RU" sz="3000" dirty="0" err="1" smtClean="0"/>
              <a:t>балльность</a:t>
            </a:r>
            <a:r>
              <a:rPr lang="ru-RU" sz="3000" dirty="0" smtClean="0"/>
              <a:t>) характеризует силу землетрясения на поверхности земли. Существует зависимость между магнитудой М и интенсивностью в эпицентральной зоне J</a:t>
            </a:r>
            <a:r>
              <a:rPr lang="ru-RU" sz="3000" i="1" dirty="0" smtClean="0"/>
              <a:t> </a:t>
            </a:r>
            <a:r>
              <a:rPr lang="ru-RU" sz="3000" dirty="0" smtClean="0"/>
              <a:t>при глубине очага </a:t>
            </a:r>
            <a:r>
              <a:rPr lang="ru-RU" sz="3000" i="1" dirty="0" smtClean="0"/>
              <a:t>Н. </a:t>
            </a:r>
            <a:endParaRPr lang="ru-RU" sz="3000" dirty="0" smtClean="0"/>
          </a:p>
          <a:p>
            <a:pPr algn="just"/>
            <a:r>
              <a:rPr lang="ru-RU" sz="3000" dirty="0" smtClean="0"/>
              <a:t>В зависимости от глубины очага </a:t>
            </a:r>
            <a:r>
              <a:rPr lang="ru-RU" sz="3000" i="1" dirty="0" smtClean="0"/>
              <a:t>Н </a:t>
            </a:r>
            <a:r>
              <a:rPr lang="ru-RU" sz="3000" dirty="0" smtClean="0"/>
              <a:t>одному и тому же значению магнитуды </a:t>
            </a:r>
            <a:r>
              <a:rPr lang="ru-RU" sz="3000" i="1" dirty="0" smtClean="0"/>
              <a:t>М </a:t>
            </a:r>
            <a:r>
              <a:rPr lang="ru-RU" sz="3000" dirty="0" smtClean="0"/>
              <a:t>может соответствовать различная интенсивность.</a:t>
            </a:r>
          </a:p>
          <a:p>
            <a:endParaRPr lang="ru-RU" sz="3200" dirty="0" smtClean="0"/>
          </a:p>
          <a:p>
            <a:endParaRPr lang="ru-RU" sz="3200" dirty="0" smtClean="0"/>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404664"/>
            <a:ext cx="7993261" cy="5184576"/>
          </a:xfrm>
        </p:spPr>
        <p:txBody>
          <a:bodyPr>
            <a:normAutofit lnSpcReduction="10000"/>
          </a:bodyPr>
          <a:lstStyle/>
          <a:p>
            <a:pPr algn="just"/>
            <a:r>
              <a:rPr lang="ru-RU" sz="2800" b="1" i="1" dirty="0" err="1" smtClean="0">
                <a:solidFill>
                  <a:srgbClr val="002060"/>
                </a:solidFill>
              </a:rPr>
              <a:t>Зайсанское</a:t>
            </a:r>
            <a:r>
              <a:rPr lang="ru-RU" sz="2800" b="1" i="1" dirty="0" smtClean="0">
                <a:solidFill>
                  <a:srgbClr val="002060"/>
                </a:solidFill>
              </a:rPr>
              <a:t> землетрясение</a:t>
            </a:r>
            <a:r>
              <a:rPr lang="ru-RU" sz="2800" i="1" dirty="0" smtClean="0">
                <a:solidFill>
                  <a:srgbClr val="002060"/>
                </a:solidFill>
              </a:rPr>
              <a:t> </a:t>
            </a:r>
            <a:r>
              <a:rPr lang="ru-RU" sz="2800" i="1" dirty="0" smtClean="0">
                <a:solidFill>
                  <a:srgbClr val="C00000"/>
                </a:solidFill>
              </a:rPr>
              <a:t>14 июня 1990 г. </a:t>
            </a:r>
            <a:r>
              <a:rPr lang="ru-RU" sz="2800" i="1" dirty="0" smtClean="0">
                <a:solidFill>
                  <a:srgbClr val="002060"/>
                </a:solidFill>
              </a:rPr>
              <a:t>с </a:t>
            </a:r>
            <a:r>
              <a:rPr lang="ru-RU" sz="2800" i="1" dirty="0" smtClean="0">
                <a:solidFill>
                  <a:srgbClr val="C00000"/>
                </a:solidFill>
              </a:rPr>
              <a:t>М=7,0</a:t>
            </a:r>
            <a:r>
              <a:rPr lang="ru-RU" sz="2800" i="1" dirty="0" smtClean="0">
                <a:solidFill>
                  <a:srgbClr val="002060"/>
                </a:solidFill>
              </a:rPr>
              <a:t> произошло в пределах считавшейся слабоактивной в сейсмическом отношении </a:t>
            </a:r>
            <a:r>
              <a:rPr lang="ru-RU" sz="2800" i="1" dirty="0" err="1" smtClean="0">
                <a:solidFill>
                  <a:srgbClr val="002060"/>
                </a:solidFill>
              </a:rPr>
              <a:t>Зайсанской</a:t>
            </a:r>
            <a:r>
              <a:rPr lang="ru-RU" sz="2800" i="1" dirty="0" smtClean="0">
                <a:solidFill>
                  <a:srgbClr val="002060"/>
                </a:solidFill>
              </a:rPr>
              <a:t> впадины. Из-за </a:t>
            </a:r>
            <a:r>
              <a:rPr lang="ru-RU" sz="2800" i="1" dirty="0" err="1" smtClean="0">
                <a:solidFill>
                  <a:srgbClr val="002060"/>
                </a:solidFill>
              </a:rPr>
              <a:t>заглубленности</a:t>
            </a:r>
            <a:r>
              <a:rPr lang="ru-RU" sz="2800" i="1" dirty="0" smtClean="0">
                <a:solidFill>
                  <a:srgbClr val="002060"/>
                </a:solidFill>
              </a:rPr>
              <a:t> очага землетрясения (</a:t>
            </a:r>
            <a:r>
              <a:rPr lang="ru-RU" sz="2800" i="1" dirty="0" smtClean="0">
                <a:solidFill>
                  <a:srgbClr val="C00000"/>
                </a:solidFill>
              </a:rPr>
              <a:t>Н=30 км</a:t>
            </a:r>
            <a:r>
              <a:rPr lang="ru-RU" sz="2800" i="1" dirty="0" smtClean="0">
                <a:solidFill>
                  <a:srgbClr val="002060"/>
                </a:solidFill>
              </a:rPr>
              <a:t>) его интенсивность на поверхности Земли не превышала </a:t>
            </a:r>
            <a:r>
              <a:rPr lang="en-US" sz="2800" i="1" dirty="0" smtClean="0">
                <a:solidFill>
                  <a:srgbClr val="C00000"/>
                </a:solidFill>
              </a:rPr>
              <a:t>YIII</a:t>
            </a:r>
            <a:r>
              <a:rPr lang="ru-RU" sz="2800" i="1" dirty="0" smtClean="0">
                <a:solidFill>
                  <a:srgbClr val="C00000"/>
                </a:solidFill>
              </a:rPr>
              <a:t> баллов</a:t>
            </a:r>
            <a:r>
              <a:rPr lang="ru-RU" sz="2800" i="1" dirty="0" smtClean="0">
                <a:solidFill>
                  <a:srgbClr val="002060"/>
                </a:solidFill>
              </a:rPr>
              <a:t>. Следует отметить, что </a:t>
            </a:r>
            <a:r>
              <a:rPr lang="ru-RU" sz="2800" i="1" dirty="0" err="1" smtClean="0">
                <a:solidFill>
                  <a:srgbClr val="002060"/>
                </a:solidFill>
              </a:rPr>
              <a:t>Спитакское</a:t>
            </a:r>
            <a:r>
              <a:rPr lang="ru-RU" sz="2800" i="1" dirty="0" smtClean="0">
                <a:solidFill>
                  <a:srgbClr val="002060"/>
                </a:solidFill>
              </a:rPr>
              <a:t> (Армянское) землетрясение </a:t>
            </a:r>
            <a:r>
              <a:rPr lang="ru-RU" sz="2800" i="1" dirty="0" smtClean="0">
                <a:solidFill>
                  <a:srgbClr val="C00000"/>
                </a:solidFill>
              </a:rPr>
              <a:t>7 декабря 1988 г</a:t>
            </a:r>
            <a:r>
              <a:rPr lang="ru-RU" sz="2800" i="1" dirty="0" smtClean="0">
                <a:solidFill>
                  <a:srgbClr val="002060"/>
                </a:solidFill>
              </a:rPr>
              <a:t> на Кавказе с такой же магнитудой, но с глубиной очага </a:t>
            </a:r>
            <a:r>
              <a:rPr lang="ru-RU" sz="2800" i="1" dirty="0" smtClean="0">
                <a:solidFill>
                  <a:srgbClr val="C00000"/>
                </a:solidFill>
              </a:rPr>
              <a:t>3-5 км</a:t>
            </a:r>
            <a:r>
              <a:rPr lang="ru-RU" sz="2800" i="1" dirty="0" smtClean="0">
                <a:solidFill>
                  <a:srgbClr val="002060"/>
                </a:solidFill>
              </a:rPr>
              <a:t>, имело интенсивность в эпицентральной зоне </a:t>
            </a:r>
            <a:r>
              <a:rPr lang="ru-RU" sz="2800" i="1" dirty="0" smtClean="0">
                <a:solidFill>
                  <a:srgbClr val="C00000"/>
                </a:solidFill>
              </a:rPr>
              <a:t>10 баллов.</a:t>
            </a:r>
            <a:endParaRPr lang="ru-RU" sz="2800" dirty="0" smtClean="0">
              <a:solidFill>
                <a:srgbClr val="C00000"/>
              </a:solidFill>
            </a:endParaRPr>
          </a:p>
        </p:txBody>
      </p:sp>
      <p:sp>
        <p:nvSpPr>
          <p:cNvPr id="9" name="Заголовок 1"/>
          <p:cNvSpPr txBox="1">
            <a:spLocks/>
          </p:cNvSpPr>
          <p:nvPr/>
        </p:nvSpPr>
        <p:spPr>
          <a:xfrm>
            <a:off x="107504" y="1"/>
            <a:ext cx="9036496" cy="332655"/>
          </a:xfrm>
          <a:prstGeom prst="rect">
            <a:avLst/>
          </a:prstGeom>
          <a:ln>
            <a:noFill/>
          </a:ln>
        </p:spPr>
        <p:txBody>
          <a:bodyPr lIns="0" tIns="0" rIns="18288" bIns="0">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Основные понятия о землетрясениях и их характеристика</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2420888"/>
            <a:ext cx="6974160" cy="1143000"/>
          </a:xfrm>
        </p:spPr>
        <p:txBody>
          <a:bodyPr/>
          <a:lstStyle/>
          <a:p>
            <a:pPr marL="0" indent="0">
              <a:buNone/>
            </a:pPr>
            <a:r>
              <a:rPr lang="ru-RU" dirty="0" smtClean="0"/>
              <a:t>Спасибо за внимание!</a:t>
            </a:r>
            <a:endParaRPr lang="ru-RU" dirty="0"/>
          </a:p>
        </p:txBody>
      </p:sp>
    </p:spTree>
    <p:extLst>
      <p:ext uri="{BB962C8B-B14F-4D97-AF65-F5344CB8AC3E}">
        <p14:creationId xmlns:p14="http://schemas.microsoft.com/office/powerpoint/2010/main" val="2659847321"/>
      </p:ext>
    </p:extLst>
  </p:cSld>
  <p:clrMapOvr>
    <a:masterClrMapping/>
  </p:clrMapOvr>
  <p:transition spd="med">
    <p:fade/>
  </p:transition>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1473</TotalTime>
  <Words>2671</Words>
  <Application>Microsoft Office PowerPoint</Application>
  <PresentationFormat>Экран (4:3)</PresentationFormat>
  <Paragraphs>203</Paragraphs>
  <Slides>46</Slides>
  <Notes>45</Notes>
  <HiddenSlides>0</HiddenSlides>
  <MMClips>0</MMClips>
  <ScaleCrop>false</ScaleCrop>
  <HeadingPairs>
    <vt:vector size="4" baseType="variant">
      <vt:variant>
        <vt:lpstr>Тема</vt:lpstr>
      </vt:variant>
      <vt:variant>
        <vt:i4>1</vt:i4>
      </vt:variant>
      <vt:variant>
        <vt:lpstr>Заголовки слайдов</vt:lpstr>
      </vt:variant>
      <vt:variant>
        <vt:i4>46</vt:i4>
      </vt:variant>
    </vt:vector>
  </HeadingPairs>
  <TitlesOfParts>
    <vt:vector size="47" baseType="lpstr">
      <vt:lpstr>Воздушный поток</vt:lpstr>
      <vt:lpstr>Тема: Основные понятия о землетрясениях и их характеристика.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5. Психологические аспекты в западно-европейской эстетике и теории архитектуры.</dc:title>
  <dc:creator>Пользователь Windows</dc:creator>
  <cp:lastModifiedBy>Home</cp:lastModifiedBy>
  <cp:revision>174</cp:revision>
  <cp:lastPrinted>2015-09-22T04:17:43Z</cp:lastPrinted>
  <dcterms:created xsi:type="dcterms:W3CDTF">2015-03-02T14:03:35Z</dcterms:created>
  <dcterms:modified xsi:type="dcterms:W3CDTF">2024-01-26T16:47:10Z</dcterms:modified>
</cp:coreProperties>
</file>